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5" r:id="rId2"/>
    <p:sldId id="259" r:id="rId3"/>
    <p:sldId id="267" r:id="rId4"/>
    <p:sldId id="264" r:id="rId5"/>
    <p:sldId id="271" r:id="rId6"/>
    <p:sldId id="269" r:id="rId7"/>
    <p:sldId id="274" r:id="rId8"/>
    <p:sldId id="268" r:id="rId9"/>
    <p:sldId id="273" r:id="rId10"/>
    <p:sldId id="272" r:id="rId11"/>
    <p:sldId id="26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3166" autoAdjust="0"/>
  </p:normalViewPr>
  <p:slideViewPr>
    <p:cSldViewPr snapToGrid="0">
      <p:cViewPr varScale="1">
        <p:scale>
          <a:sx n="67" d="100"/>
          <a:sy n="67" d="100"/>
        </p:scale>
        <p:origin x="10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08456F-7E93-4F4E-A754-A60C91F3CAE0}" type="datetimeFigureOut">
              <a:rPr lang="en-GB" smtClean="0"/>
              <a:t>03/06/2020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A1407C-73AE-4914-BE97-1C3984E178E9}" type="slidenum">
              <a:rPr lang="en-GB" smtClean="0"/>
              <a:t>‹#›</a:t>
            </a:fld>
            <a:endParaRPr lang="en-GB"/>
          </a:p>
        </p:txBody>
      </p:sp>
    </p:spTree>
    <p:extLst>
      <p:ext uri="{BB962C8B-B14F-4D97-AF65-F5344CB8AC3E}">
        <p14:creationId xmlns:p14="http://schemas.microsoft.com/office/powerpoint/2010/main" val="3569586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A1407C-73AE-4914-BE97-1C3984E178E9}" type="slidenum">
              <a:rPr lang="en-GB" smtClean="0"/>
              <a:t>2</a:t>
            </a:fld>
            <a:endParaRPr lang="en-GB"/>
          </a:p>
        </p:txBody>
      </p:sp>
    </p:spTree>
    <p:extLst>
      <p:ext uri="{BB962C8B-B14F-4D97-AF65-F5344CB8AC3E}">
        <p14:creationId xmlns:p14="http://schemas.microsoft.com/office/powerpoint/2010/main" val="1269095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A1407C-73AE-4914-BE97-1C3984E178E9}" type="slidenum">
              <a:rPr lang="en-GB" smtClean="0"/>
              <a:t>3</a:t>
            </a:fld>
            <a:endParaRPr lang="en-GB"/>
          </a:p>
        </p:txBody>
      </p:sp>
    </p:spTree>
    <p:extLst>
      <p:ext uri="{BB962C8B-B14F-4D97-AF65-F5344CB8AC3E}">
        <p14:creationId xmlns:p14="http://schemas.microsoft.com/office/powerpoint/2010/main" val="1643562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A1407C-73AE-4914-BE97-1C3984E178E9}" type="slidenum">
              <a:rPr lang="en-GB" smtClean="0"/>
              <a:t>4</a:t>
            </a:fld>
            <a:endParaRPr lang="en-GB"/>
          </a:p>
        </p:txBody>
      </p:sp>
    </p:spTree>
    <p:extLst>
      <p:ext uri="{BB962C8B-B14F-4D97-AF65-F5344CB8AC3E}">
        <p14:creationId xmlns:p14="http://schemas.microsoft.com/office/powerpoint/2010/main" val="1751124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10"/>
          </p:nvPr>
        </p:nvSpPr>
        <p:spPr/>
        <p:txBody>
          <a:bodyPr/>
          <a:lstStyle/>
          <a:p>
            <a:fld id="{2FA1407C-73AE-4914-BE97-1C3984E178E9}" type="slidenum">
              <a:rPr lang="en-GB" smtClean="0"/>
              <a:t>5</a:t>
            </a:fld>
            <a:endParaRPr lang="en-GB"/>
          </a:p>
        </p:txBody>
      </p:sp>
    </p:spTree>
    <p:extLst>
      <p:ext uri="{BB962C8B-B14F-4D97-AF65-F5344CB8AC3E}">
        <p14:creationId xmlns:p14="http://schemas.microsoft.com/office/powerpoint/2010/main" val="2932834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A1407C-73AE-4914-BE97-1C3984E178E9}" type="slidenum">
              <a:rPr lang="en-GB" smtClean="0"/>
              <a:t>6</a:t>
            </a:fld>
            <a:endParaRPr lang="en-GB"/>
          </a:p>
        </p:txBody>
      </p:sp>
    </p:spTree>
    <p:extLst>
      <p:ext uri="{BB962C8B-B14F-4D97-AF65-F5344CB8AC3E}">
        <p14:creationId xmlns:p14="http://schemas.microsoft.com/office/powerpoint/2010/main" val="1061076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A1407C-73AE-4914-BE97-1C3984E178E9}" type="slidenum">
              <a:rPr lang="en-GB" smtClean="0"/>
              <a:t>7</a:t>
            </a:fld>
            <a:endParaRPr lang="en-GB"/>
          </a:p>
        </p:txBody>
      </p:sp>
    </p:spTree>
    <p:extLst>
      <p:ext uri="{BB962C8B-B14F-4D97-AF65-F5344CB8AC3E}">
        <p14:creationId xmlns:p14="http://schemas.microsoft.com/office/powerpoint/2010/main" val="297736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A1407C-73AE-4914-BE97-1C3984E178E9}" type="slidenum">
              <a:rPr lang="en-GB" smtClean="0"/>
              <a:t>8</a:t>
            </a:fld>
            <a:endParaRPr lang="en-GB"/>
          </a:p>
        </p:txBody>
      </p:sp>
    </p:spTree>
    <p:extLst>
      <p:ext uri="{BB962C8B-B14F-4D97-AF65-F5344CB8AC3E}">
        <p14:creationId xmlns:p14="http://schemas.microsoft.com/office/powerpoint/2010/main" val="1681643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A1407C-73AE-4914-BE97-1C3984E178E9}" type="slidenum">
              <a:rPr lang="en-GB" smtClean="0"/>
              <a:t>9</a:t>
            </a:fld>
            <a:endParaRPr lang="en-GB"/>
          </a:p>
        </p:txBody>
      </p:sp>
    </p:spTree>
    <p:extLst>
      <p:ext uri="{BB962C8B-B14F-4D97-AF65-F5344CB8AC3E}">
        <p14:creationId xmlns:p14="http://schemas.microsoft.com/office/powerpoint/2010/main" val="1152038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763AD8-5ABA-4F63-9F6C-4DA95136AE1E}" type="slidenum">
              <a:rPr lang="en-GB" altLang="en-US" smtClean="0"/>
              <a:pPr>
                <a:spcBef>
                  <a:spcPct val="0"/>
                </a:spcBef>
              </a:pPr>
              <a:t>10</a:t>
            </a:fld>
            <a:endParaRPr lang="en-GB" altLang="en-US" smtClean="0"/>
          </a:p>
        </p:txBody>
      </p:sp>
    </p:spTree>
    <p:extLst>
      <p:ext uri="{BB962C8B-B14F-4D97-AF65-F5344CB8AC3E}">
        <p14:creationId xmlns:p14="http://schemas.microsoft.com/office/powerpoint/2010/main" val="953974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1C4E4DA-FAC3-4182-84D0-44EA0D197BE5}" type="datetimeFigureOut">
              <a:rPr lang="en-GB" smtClean="0"/>
              <a:t>03/06/2020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AAECEA-0C02-4E3E-ABE3-57B24A366151}" type="slidenum">
              <a:rPr lang="en-GB" smtClean="0"/>
              <a:t>‹#›</a:t>
            </a:fld>
            <a:endParaRPr lang="en-GB"/>
          </a:p>
        </p:txBody>
      </p:sp>
    </p:spTree>
    <p:extLst>
      <p:ext uri="{BB962C8B-B14F-4D97-AF65-F5344CB8AC3E}">
        <p14:creationId xmlns:p14="http://schemas.microsoft.com/office/powerpoint/2010/main" val="1239374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C4E4DA-FAC3-4182-84D0-44EA0D197BE5}" type="datetimeFigureOut">
              <a:rPr lang="en-GB" smtClean="0"/>
              <a:t>03/06/2020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AAECEA-0C02-4E3E-ABE3-57B24A366151}" type="slidenum">
              <a:rPr lang="en-GB" smtClean="0"/>
              <a:t>‹#›</a:t>
            </a:fld>
            <a:endParaRPr lang="en-GB"/>
          </a:p>
        </p:txBody>
      </p:sp>
    </p:spTree>
    <p:extLst>
      <p:ext uri="{BB962C8B-B14F-4D97-AF65-F5344CB8AC3E}">
        <p14:creationId xmlns:p14="http://schemas.microsoft.com/office/powerpoint/2010/main" val="3206734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C4E4DA-FAC3-4182-84D0-44EA0D197BE5}" type="datetimeFigureOut">
              <a:rPr lang="en-GB" smtClean="0"/>
              <a:t>03/06/2020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AAECEA-0C02-4E3E-ABE3-57B24A366151}" type="slidenum">
              <a:rPr lang="en-GB" smtClean="0"/>
              <a:t>‹#›</a:t>
            </a:fld>
            <a:endParaRPr lang="en-GB"/>
          </a:p>
        </p:txBody>
      </p:sp>
    </p:spTree>
    <p:extLst>
      <p:ext uri="{BB962C8B-B14F-4D97-AF65-F5344CB8AC3E}">
        <p14:creationId xmlns:p14="http://schemas.microsoft.com/office/powerpoint/2010/main" val="1349696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ullets only">
  <p:cSld name="Bullets only">
    <p:spTree>
      <p:nvGrpSpPr>
        <p:cNvPr id="1"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033111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ortrait image with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18666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C4E4DA-FAC3-4182-84D0-44EA0D197BE5}" type="datetimeFigureOut">
              <a:rPr lang="en-GB" smtClean="0"/>
              <a:t>03/06/2020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AAECEA-0C02-4E3E-ABE3-57B24A366151}" type="slidenum">
              <a:rPr lang="en-GB" smtClean="0"/>
              <a:t>‹#›</a:t>
            </a:fld>
            <a:endParaRPr lang="en-GB"/>
          </a:p>
        </p:txBody>
      </p:sp>
    </p:spTree>
    <p:extLst>
      <p:ext uri="{BB962C8B-B14F-4D97-AF65-F5344CB8AC3E}">
        <p14:creationId xmlns:p14="http://schemas.microsoft.com/office/powerpoint/2010/main" val="2837319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C4E4DA-FAC3-4182-84D0-44EA0D197BE5}" type="datetimeFigureOut">
              <a:rPr lang="en-GB" smtClean="0"/>
              <a:t>03/06/2020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AAECEA-0C02-4E3E-ABE3-57B24A366151}" type="slidenum">
              <a:rPr lang="en-GB" smtClean="0"/>
              <a:t>‹#›</a:t>
            </a:fld>
            <a:endParaRPr lang="en-GB"/>
          </a:p>
        </p:txBody>
      </p:sp>
    </p:spTree>
    <p:extLst>
      <p:ext uri="{BB962C8B-B14F-4D97-AF65-F5344CB8AC3E}">
        <p14:creationId xmlns:p14="http://schemas.microsoft.com/office/powerpoint/2010/main" val="669543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1C4E4DA-FAC3-4182-84D0-44EA0D197BE5}" type="datetimeFigureOut">
              <a:rPr lang="en-GB" smtClean="0"/>
              <a:t>03/06/2020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AAECEA-0C02-4E3E-ABE3-57B24A366151}" type="slidenum">
              <a:rPr lang="en-GB" smtClean="0"/>
              <a:t>‹#›</a:t>
            </a:fld>
            <a:endParaRPr lang="en-GB"/>
          </a:p>
        </p:txBody>
      </p:sp>
    </p:spTree>
    <p:extLst>
      <p:ext uri="{BB962C8B-B14F-4D97-AF65-F5344CB8AC3E}">
        <p14:creationId xmlns:p14="http://schemas.microsoft.com/office/powerpoint/2010/main" val="3032735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1C4E4DA-FAC3-4182-84D0-44EA0D197BE5}" type="datetimeFigureOut">
              <a:rPr lang="en-GB" smtClean="0"/>
              <a:t>03/06/2020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AAECEA-0C02-4E3E-ABE3-57B24A366151}" type="slidenum">
              <a:rPr lang="en-GB" smtClean="0"/>
              <a:t>‹#›</a:t>
            </a:fld>
            <a:endParaRPr lang="en-GB"/>
          </a:p>
        </p:txBody>
      </p:sp>
    </p:spTree>
    <p:extLst>
      <p:ext uri="{BB962C8B-B14F-4D97-AF65-F5344CB8AC3E}">
        <p14:creationId xmlns:p14="http://schemas.microsoft.com/office/powerpoint/2010/main" val="2461054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1C4E4DA-FAC3-4182-84D0-44EA0D197BE5}" type="datetimeFigureOut">
              <a:rPr lang="en-GB" smtClean="0"/>
              <a:t>03/06/2020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AAECEA-0C02-4E3E-ABE3-57B24A366151}" type="slidenum">
              <a:rPr lang="en-GB" smtClean="0"/>
              <a:t>‹#›</a:t>
            </a:fld>
            <a:endParaRPr lang="en-GB"/>
          </a:p>
        </p:txBody>
      </p:sp>
    </p:spTree>
    <p:extLst>
      <p:ext uri="{BB962C8B-B14F-4D97-AF65-F5344CB8AC3E}">
        <p14:creationId xmlns:p14="http://schemas.microsoft.com/office/powerpoint/2010/main" val="89601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C4E4DA-FAC3-4182-84D0-44EA0D197BE5}" type="datetimeFigureOut">
              <a:rPr lang="en-GB" smtClean="0"/>
              <a:t>03/06/2020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AAECEA-0C02-4E3E-ABE3-57B24A366151}" type="slidenum">
              <a:rPr lang="en-GB" smtClean="0"/>
              <a:t>‹#›</a:t>
            </a:fld>
            <a:endParaRPr lang="en-GB"/>
          </a:p>
        </p:txBody>
      </p:sp>
    </p:spTree>
    <p:extLst>
      <p:ext uri="{BB962C8B-B14F-4D97-AF65-F5344CB8AC3E}">
        <p14:creationId xmlns:p14="http://schemas.microsoft.com/office/powerpoint/2010/main" val="237499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C4E4DA-FAC3-4182-84D0-44EA0D197BE5}" type="datetimeFigureOut">
              <a:rPr lang="en-GB" smtClean="0"/>
              <a:t>03/06/2020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AAECEA-0C02-4E3E-ABE3-57B24A366151}" type="slidenum">
              <a:rPr lang="en-GB" smtClean="0"/>
              <a:t>‹#›</a:t>
            </a:fld>
            <a:endParaRPr lang="en-GB"/>
          </a:p>
        </p:txBody>
      </p:sp>
    </p:spTree>
    <p:extLst>
      <p:ext uri="{BB962C8B-B14F-4D97-AF65-F5344CB8AC3E}">
        <p14:creationId xmlns:p14="http://schemas.microsoft.com/office/powerpoint/2010/main" val="704074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C4E4DA-FAC3-4182-84D0-44EA0D197BE5}" type="datetimeFigureOut">
              <a:rPr lang="en-GB" smtClean="0"/>
              <a:t>03/06/2020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AAECEA-0C02-4E3E-ABE3-57B24A366151}" type="slidenum">
              <a:rPr lang="en-GB" smtClean="0"/>
              <a:t>‹#›</a:t>
            </a:fld>
            <a:endParaRPr lang="en-GB"/>
          </a:p>
        </p:txBody>
      </p:sp>
    </p:spTree>
    <p:extLst>
      <p:ext uri="{BB962C8B-B14F-4D97-AF65-F5344CB8AC3E}">
        <p14:creationId xmlns:p14="http://schemas.microsoft.com/office/powerpoint/2010/main" val="3741209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C4E4DA-FAC3-4182-84D0-44EA0D197BE5}" type="datetimeFigureOut">
              <a:rPr lang="en-GB" smtClean="0"/>
              <a:t>03/06/2020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AECEA-0C02-4E3E-ABE3-57B24A366151}" type="slidenum">
              <a:rPr lang="en-GB" smtClean="0"/>
              <a:t>‹#›</a:t>
            </a:fld>
            <a:endParaRPr lang="en-GB"/>
          </a:p>
        </p:txBody>
      </p:sp>
    </p:spTree>
    <p:extLst>
      <p:ext uri="{BB962C8B-B14F-4D97-AF65-F5344CB8AC3E}">
        <p14:creationId xmlns:p14="http://schemas.microsoft.com/office/powerpoint/2010/main" val="3618734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0.m4a"/><Relationship Id="rId7" Type="http://schemas.openxmlformats.org/officeDocument/2006/relationships/image" Target="../media/image15.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13.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9.emf"/><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7.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1.emf"/><Relationship Id="rId5" Type="http://schemas.openxmlformats.org/officeDocument/2006/relationships/notesSlide" Target="../notesSlides/notesSlide5.xml"/><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7.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2.emf"/><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7.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notesSlide" Target="../notesSlides/notesSlide7.xml"/><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322" y="5888043"/>
            <a:ext cx="2762396" cy="71546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475" y="5260623"/>
            <a:ext cx="3962575" cy="189129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6477" y="5259583"/>
            <a:ext cx="3959855" cy="18900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2227" y="4672952"/>
            <a:ext cx="2450186" cy="933521"/>
          </a:xfrm>
          <a:prstGeom prst="rect">
            <a:avLst/>
          </a:prstGeom>
        </p:spPr>
      </p:pic>
      <p:sp>
        <p:nvSpPr>
          <p:cNvPr id="7" name="Google Shape;69;p1"/>
          <p:cNvSpPr txBox="1"/>
          <p:nvPr/>
        </p:nvSpPr>
        <p:spPr>
          <a:xfrm>
            <a:off x="0" y="1"/>
            <a:ext cx="12192000" cy="3541068"/>
          </a:xfrm>
          <a:prstGeom prst="rect">
            <a:avLst/>
          </a:prstGeom>
          <a:solidFill>
            <a:srgbClr val="FFC000"/>
          </a:solidFill>
          <a:ln>
            <a:noFill/>
          </a:ln>
        </p:spPr>
        <p:txBody>
          <a:bodyPr spcFirstLastPara="1" wrap="square" lIns="91425" tIns="45700" rIns="91425" bIns="45700" anchor="b" anchorCtr="0">
            <a:noAutofit/>
          </a:bodyPr>
          <a:lstStyle/>
          <a:p>
            <a:pPr algn="ctr">
              <a:lnSpc>
                <a:spcPct val="85000"/>
              </a:lnSpc>
            </a:pPr>
            <a:r>
              <a:rPr lang="en-US" sz="6600" b="1" dirty="0">
                <a:latin typeface="Calibri" panose="020F0502020204030204" pitchFamily="34" charset="0"/>
              </a:rPr>
              <a:t>Supporting your C</a:t>
            </a:r>
            <a:r>
              <a:rPr lang="en-US" sz="6600" b="1" dirty="0" smtClean="0">
                <a:latin typeface="Calibri" panose="020F0502020204030204" pitchFamily="34" charset="0"/>
              </a:rPr>
              <a:t>hild’s Transition and Attachment </a:t>
            </a:r>
            <a:r>
              <a:rPr lang="en-US" sz="6600" b="1" dirty="0">
                <a:latin typeface="Calibri" panose="020F0502020204030204" pitchFamily="34" charset="0"/>
              </a:rPr>
              <a:t>to </a:t>
            </a:r>
            <a:r>
              <a:rPr lang="en-US" sz="6600" b="1" dirty="0" smtClean="0">
                <a:latin typeface="Calibri" panose="020F0502020204030204" pitchFamily="34" charset="0"/>
              </a:rPr>
              <a:t>Secondary School</a:t>
            </a:r>
          </a:p>
          <a:p>
            <a:pPr algn="ctr">
              <a:lnSpc>
                <a:spcPct val="85000"/>
              </a:lnSpc>
            </a:pPr>
            <a:r>
              <a:rPr lang="en-GB" sz="4400" b="1" smtClean="0">
                <a:latin typeface="Calibri" panose="020F0502020204030204" pitchFamily="34" charset="0"/>
                <a:ea typeface="Corbel"/>
                <a:cs typeface="Corbel"/>
                <a:sym typeface="Corbel"/>
              </a:rPr>
              <a:t>Part 3</a:t>
            </a:r>
            <a:endParaRPr sz="4400" b="1" dirty="0">
              <a:latin typeface="Calibri" panose="020F0502020204030204" pitchFamily="34" charset="0"/>
              <a:ea typeface="Corbel"/>
              <a:cs typeface="Corbel"/>
              <a:sym typeface="Corbel"/>
            </a:endParaRPr>
          </a:p>
        </p:txBody>
      </p:sp>
      <p:sp>
        <p:nvSpPr>
          <p:cNvPr id="8" name="Text Placeholder 9"/>
          <p:cNvSpPr txBox="1">
            <a:spLocks/>
          </p:cNvSpPr>
          <p:nvPr/>
        </p:nvSpPr>
        <p:spPr>
          <a:xfrm>
            <a:off x="6858454" y="3543408"/>
            <a:ext cx="5333546" cy="20039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1500" b="1" smtClean="0"/>
              <a:t>Hully Wolderufael, Clinical Lead</a:t>
            </a:r>
          </a:p>
          <a:p>
            <a:pPr marL="0" indent="0" algn="r">
              <a:buFont typeface="Arial" panose="020B0604020202020204" pitchFamily="34" charset="0"/>
              <a:buNone/>
            </a:pPr>
            <a:r>
              <a:rPr lang="en-GB" sz="1500" b="1" smtClean="0"/>
              <a:t>Emma Fredman, Mental Health Clinician</a:t>
            </a:r>
          </a:p>
          <a:p>
            <a:pPr marL="0" indent="0" algn="r">
              <a:buClr>
                <a:srgbClr val="B31166"/>
              </a:buClr>
              <a:buSzPct val="80000"/>
              <a:buFont typeface="Arial" panose="020B0604020202020204" pitchFamily="34" charset="0"/>
              <a:buNone/>
              <a:defRPr/>
            </a:pPr>
            <a:r>
              <a:rPr lang="en-US" sz="1500" b="1" cap="all" smtClean="0"/>
              <a:t>Mental health support team (mhst)</a:t>
            </a:r>
          </a:p>
          <a:p>
            <a:pPr marL="0" indent="0" algn="r">
              <a:spcBef>
                <a:spcPts val="0"/>
              </a:spcBef>
              <a:buFont typeface="Arial" panose="020B0604020202020204" pitchFamily="34" charset="0"/>
              <a:buNone/>
              <a:defRPr/>
            </a:pPr>
            <a:r>
              <a:rPr lang="en-US" sz="1500" smtClean="0"/>
              <a:t>		</a:t>
            </a:r>
            <a:r>
              <a:rPr lang="en-US" sz="1500" b="1" smtClean="0"/>
              <a:t>Emotional Health Service</a:t>
            </a:r>
          </a:p>
          <a:p>
            <a:pPr marL="0" indent="0" algn="r">
              <a:spcBef>
                <a:spcPts val="0"/>
              </a:spcBef>
              <a:buFont typeface="Arial" panose="020B0604020202020204" pitchFamily="34" charset="0"/>
              <a:buNone/>
              <a:defRPr/>
            </a:pPr>
            <a:r>
              <a:rPr lang="en-US" sz="1500" b="1" smtClean="0"/>
              <a:t>Achieving for Children</a:t>
            </a:r>
          </a:p>
          <a:p>
            <a:pPr marL="0" indent="0" algn="r">
              <a:spcBef>
                <a:spcPts val="0"/>
              </a:spcBef>
              <a:buFont typeface="Arial" panose="020B0604020202020204" pitchFamily="34" charset="0"/>
              <a:buNone/>
              <a:defRPr/>
            </a:pPr>
            <a:r>
              <a:rPr lang="en-US" sz="1500" b="1" smtClean="0"/>
              <a:t>42 York Street</a:t>
            </a:r>
          </a:p>
          <a:p>
            <a:pPr marL="0" indent="0" algn="r">
              <a:spcBef>
                <a:spcPts val="0"/>
              </a:spcBef>
              <a:buFont typeface="Arial" panose="020B0604020202020204" pitchFamily="34" charset="0"/>
              <a:buNone/>
              <a:defRPr/>
            </a:pPr>
            <a:r>
              <a:rPr lang="en-US" sz="1500" b="1" smtClean="0"/>
              <a:t>London TW1 3BW</a:t>
            </a:r>
          </a:p>
          <a:p>
            <a:pPr marL="0" indent="0" algn="r">
              <a:buFont typeface="Arial" panose="020B0604020202020204" pitchFamily="34" charset="0"/>
              <a:buNone/>
            </a:pPr>
            <a:r>
              <a:rPr lang="en-GB" sz="1500" b="1" smtClean="0"/>
              <a:t> </a:t>
            </a:r>
            <a:endParaRPr lang="en-GB" sz="1500" b="1" dirty="0"/>
          </a:p>
        </p:txBody>
      </p:sp>
      <p:pic>
        <p:nvPicPr>
          <p:cNvPr id="9"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295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894682" y="906230"/>
            <a:ext cx="8496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dirty="0"/>
              <a:t>Questions - Ideas - Feedback</a:t>
            </a:r>
          </a:p>
        </p:txBody>
      </p:sp>
      <p:pic>
        <p:nvPicPr>
          <p:cNvPr id="573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425" y="1793334"/>
            <a:ext cx="12446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2265" y="1963505"/>
            <a:ext cx="1638300"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4950" y="1674580"/>
            <a:ext cx="1655763"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894682" y="4905143"/>
            <a:ext cx="8496300" cy="1077218"/>
          </a:xfrm>
          <a:prstGeom prst="rect">
            <a:avLst/>
          </a:prstGeom>
          <a:noFill/>
          <a:ln>
            <a:noFill/>
          </a:ln>
          <a:extLst/>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dirty="0" smtClean="0">
                <a:solidFill>
                  <a:srgbClr val="FF0000"/>
                </a:solidFill>
              </a:rPr>
              <a:t>Contact us on: MHST@achievingforchildren.org.uk</a:t>
            </a:r>
            <a:endParaRPr lang="en-GB" altLang="en-US" dirty="0">
              <a:solidFill>
                <a:srgbClr val="FF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65910593"/>
      </p:ext>
    </p:extLst>
  </p:cSld>
  <p:clrMapOvr>
    <a:masterClrMapping/>
  </p:clrMapOvr>
  <mc:AlternateContent xmlns:mc="http://schemas.openxmlformats.org/markup-compatibility/2006" xmlns:p14="http://schemas.microsoft.com/office/powerpoint/2010/main">
    <mc:Choice Requires="p14">
      <p:transition p14:dur="0" advTm="11379"/>
    </mc:Choice>
    <mc:Fallback xmlns="">
      <p:transition advTm="11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lide(fromBottom)">
                                      <p:cBhvr>
                                        <p:cTn id="11" dur="500"/>
                                        <p:tgtEl>
                                          <p:spTgt spid="5"/>
                                        </p:tgtEl>
                                      </p:cBhvr>
                                    </p:animEffec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734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734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lide(fromBottom)">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extLst>
              <a:ext uri="{28A0092B-C50C-407E-A947-70E740481C1C}">
                <a14:useLocalDpi xmlns:a14="http://schemas.microsoft.com/office/drawing/2010/main" val="0"/>
              </a:ext>
            </a:extLst>
          </a:blip>
          <a:srcRect/>
          <a:stretch>
            <a:fillRect/>
          </a:stretch>
        </p:blipFill>
        <p:spPr bwMode="auto">
          <a:xfrm>
            <a:off x="4635235" y="1529410"/>
            <a:ext cx="3081543" cy="372533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6667686"/>
      </p:ext>
    </p:extLst>
  </p:cSld>
  <p:clrMapOvr>
    <a:masterClrMapping/>
  </p:clrMapOvr>
  <mc:AlternateContent xmlns:mc="http://schemas.openxmlformats.org/markup-compatibility/2006" xmlns:p14="http://schemas.microsoft.com/office/powerpoint/2010/main">
    <mc:Choice Requires="p14">
      <p:transition spd="slow" p14:dur="2000" advTm="4552"/>
    </mc:Choice>
    <mc:Fallback xmlns="">
      <p:transition spd="slow" advTm="4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66455" y="1375091"/>
            <a:ext cx="8395854" cy="4610074"/>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dirty="0"/>
          </a:p>
          <a:p>
            <a:pPr marL="342900" indent="-342900" algn="ctr">
              <a:buFont typeface="Arial" panose="020B0604020202020204" pitchFamily="34" charset="0"/>
              <a:buChar char="•"/>
            </a:pPr>
            <a:r>
              <a:rPr lang="en-US" sz="2400" dirty="0" smtClean="0"/>
              <a:t>Reflecting on memories of primary school and saying goodbye</a:t>
            </a:r>
          </a:p>
          <a:p>
            <a:pPr algn="ctr"/>
            <a:endParaRPr lang="en-US" sz="2400" dirty="0" smtClean="0"/>
          </a:p>
          <a:p>
            <a:pPr marL="342900" indent="-342900" algn="ctr">
              <a:buFont typeface="Arial" panose="020B0604020202020204" pitchFamily="34" charset="0"/>
              <a:buChar char="•"/>
            </a:pPr>
            <a:r>
              <a:rPr lang="en-US" sz="2400" dirty="0" smtClean="0"/>
              <a:t>Staying in touch with friends</a:t>
            </a:r>
          </a:p>
          <a:p>
            <a:pPr algn="ctr"/>
            <a:endParaRPr lang="en-US" sz="2400" dirty="0" smtClean="0"/>
          </a:p>
          <a:p>
            <a:pPr marL="342900" indent="-342900" algn="ctr">
              <a:buFont typeface="Arial" panose="020B0604020202020204" pitchFamily="34" charset="0"/>
              <a:buChar char="•"/>
            </a:pPr>
            <a:r>
              <a:rPr lang="en-US" sz="2400" dirty="0" smtClean="0"/>
              <a:t>The importance of transitional objects </a:t>
            </a:r>
          </a:p>
          <a:p>
            <a:pPr algn="ctr"/>
            <a:endParaRPr lang="en-US" sz="2400" dirty="0" smtClean="0"/>
          </a:p>
          <a:p>
            <a:pPr marL="342900" indent="-342900" algn="ctr">
              <a:buFont typeface="Arial" panose="020B0604020202020204" pitchFamily="34" charset="0"/>
              <a:buChar char="•"/>
            </a:pPr>
            <a:r>
              <a:rPr lang="en-US" sz="2400" dirty="0" smtClean="0"/>
              <a:t>Providing children with a space to talk </a:t>
            </a:r>
            <a:endParaRPr lang="en-US" sz="2000" dirty="0"/>
          </a:p>
          <a:p>
            <a:pPr algn="ctr"/>
            <a:endParaRPr lang="en-GB" sz="2000" dirty="0"/>
          </a:p>
        </p:txBody>
      </p:sp>
      <p:sp>
        <p:nvSpPr>
          <p:cNvPr id="5" name="Google Shape;41;p8"/>
          <p:cNvSpPr txBox="1"/>
          <p:nvPr/>
        </p:nvSpPr>
        <p:spPr>
          <a:xfrm>
            <a:off x="1524000" y="116876"/>
            <a:ext cx="9144000" cy="713603"/>
          </a:xfrm>
          <a:prstGeom prst="rect">
            <a:avLst/>
          </a:prstGeom>
          <a:noFill/>
          <a:ln>
            <a:noFill/>
          </a:ln>
        </p:spPr>
        <p:txBody>
          <a:bodyPr spcFirstLastPara="1" wrap="square" lIns="91425" tIns="45700" rIns="91425" bIns="45700" anchor="t" anchorCtr="0">
            <a:noAutofit/>
          </a:bodyPr>
          <a:lstStyle/>
          <a:p>
            <a:pPr algn="ctr">
              <a:lnSpc>
                <a:spcPct val="90000"/>
              </a:lnSpc>
              <a:buClr>
                <a:srgbClr val="47434F"/>
              </a:buClr>
              <a:buSzPts val="4400"/>
            </a:pPr>
            <a:r>
              <a:rPr lang="en-US" sz="4400" b="1" dirty="0" smtClean="0">
                <a:solidFill>
                  <a:srgbClr val="47434F"/>
                </a:solidFill>
                <a:latin typeface="Calibri"/>
                <a:ea typeface="Calibri"/>
                <a:cs typeface="Calibri"/>
                <a:sym typeface="Calibri"/>
              </a:rPr>
              <a:t>Overview:</a:t>
            </a:r>
            <a:endParaRPr sz="4400" b="1" dirty="0">
              <a:solidFill>
                <a:srgbClr val="47434F"/>
              </a:solidFill>
              <a:latin typeface="Calibri"/>
              <a:ea typeface="Calibri"/>
              <a:cs typeface="Calibri"/>
              <a:sym typeface="Calibri"/>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98270662"/>
      </p:ext>
    </p:extLst>
  </p:cSld>
  <p:clrMapOvr>
    <a:masterClrMapping/>
  </p:clrMapOvr>
  <mc:AlternateContent xmlns:mc="http://schemas.openxmlformats.org/markup-compatibility/2006" xmlns:p14="http://schemas.microsoft.com/office/powerpoint/2010/main">
    <mc:Choice Requires="p14">
      <p:transition spd="slow" p14:dur="2000" advTm="21486"/>
    </mc:Choice>
    <mc:Fallback xmlns="">
      <p:transition spd="slow" advTm="21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p8"/>
          <p:cNvSpPr txBox="1"/>
          <p:nvPr/>
        </p:nvSpPr>
        <p:spPr>
          <a:xfrm>
            <a:off x="952499" y="449870"/>
            <a:ext cx="9919855" cy="713603"/>
          </a:xfrm>
          <a:prstGeom prst="rect">
            <a:avLst/>
          </a:prstGeom>
          <a:noFill/>
          <a:ln>
            <a:noFill/>
          </a:ln>
        </p:spPr>
        <p:txBody>
          <a:bodyPr spcFirstLastPara="1" wrap="square" lIns="91425" tIns="45700" rIns="91425" bIns="45700" anchor="t" anchorCtr="0">
            <a:noAutofit/>
          </a:bodyPr>
          <a:lstStyle/>
          <a:p>
            <a:pPr algn="ctr">
              <a:lnSpc>
                <a:spcPct val="90000"/>
              </a:lnSpc>
              <a:buClr>
                <a:srgbClr val="47434F"/>
              </a:buClr>
              <a:buSzPts val="4400"/>
            </a:pPr>
            <a:r>
              <a:rPr lang="en-US" sz="4400" b="1" dirty="0" smtClean="0">
                <a:solidFill>
                  <a:srgbClr val="47434F"/>
                </a:solidFill>
                <a:latin typeface="Calibri"/>
                <a:ea typeface="Calibri"/>
                <a:cs typeface="Calibri"/>
                <a:sym typeface="Calibri"/>
              </a:rPr>
              <a:t>“But I’m going to miss primary school!”</a:t>
            </a:r>
            <a:endParaRPr sz="4400" b="1" dirty="0">
              <a:solidFill>
                <a:srgbClr val="47434F"/>
              </a:solidFill>
              <a:latin typeface="Calibri"/>
              <a:ea typeface="Calibri"/>
              <a:cs typeface="Calibri"/>
              <a:sym typeface="Calibri"/>
            </a:endParaRPr>
          </a:p>
        </p:txBody>
      </p:sp>
      <p:sp>
        <p:nvSpPr>
          <p:cNvPr id="4" name="Rounded Rectangle 3"/>
          <p:cNvSpPr/>
          <p:nvPr/>
        </p:nvSpPr>
        <p:spPr>
          <a:xfrm>
            <a:off x="2268766" y="1641675"/>
            <a:ext cx="7793182" cy="32836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t>Over the next months you might hear your child saying this.</a:t>
            </a:r>
          </a:p>
          <a:p>
            <a:pPr algn="ctr"/>
            <a:endParaRPr lang="en-US" sz="2400" dirty="0"/>
          </a:p>
          <a:p>
            <a:pPr algn="ctr"/>
            <a:r>
              <a:rPr lang="en-US" sz="2400" dirty="0" smtClean="0"/>
              <a:t>It is important that they know this is ok. </a:t>
            </a:r>
          </a:p>
          <a:p>
            <a:pPr algn="ctr"/>
            <a:endParaRPr lang="en-US" sz="2400" dirty="0"/>
          </a:p>
          <a:p>
            <a:pPr algn="ctr"/>
            <a:r>
              <a:rPr lang="en-US" sz="2400" dirty="0" smtClean="0"/>
              <a:t>We can </a:t>
            </a:r>
            <a:r>
              <a:rPr lang="en-US" sz="2400" dirty="0" err="1" smtClean="0"/>
              <a:t>normalise</a:t>
            </a:r>
            <a:r>
              <a:rPr lang="en-US" sz="2400" dirty="0" smtClean="0"/>
              <a:t> this for them and remind them that this is a big change and it’s ok to miss primary school. We can also help them to reflect on this further… </a:t>
            </a:r>
            <a:endParaRPr lang="en-GB" sz="2400" dirty="0"/>
          </a:p>
        </p:txBody>
      </p:sp>
      <p:pic>
        <p:nvPicPr>
          <p:cNvPr id="5" name="Picture 4"/>
          <p:cNvPicPr>
            <a:picLocks noChangeAspect="1"/>
          </p:cNvPicPr>
          <p:nvPr/>
        </p:nvPicPr>
        <p:blipFill>
          <a:blip r:embed="rId6"/>
          <a:stretch>
            <a:fillRect/>
          </a:stretch>
        </p:blipFill>
        <p:spPr>
          <a:xfrm flipH="1">
            <a:off x="2268766" y="5103667"/>
            <a:ext cx="1222579" cy="1638300"/>
          </a:xfrm>
          <a:prstGeom prst="rect">
            <a:avLst/>
          </a:prstGeom>
        </p:spPr>
      </p:pic>
      <p:sp>
        <p:nvSpPr>
          <p:cNvPr id="2" name="Cloud Callout 1"/>
          <p:cNvSpPr/>
          <p:nvPr/>
        </p:nvSpPr>
        <p:spPr>
          <a:xfrm>
            <a:off x="228600" y="3975388"/>
            <a:ext cx="1787235" cy="1579418"/>
          </a:xfrm>
          <a:prstGeom prst="cloudCallout">
            <a:avLst>
              <a:gd name="adj1" fmla="val 74516"/>
              <a:gd name="adj2" fmla="val 41447"/>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pic>
        <p:nvPicPr>
          <p:cNvPr id="6" name="Picture 5"/>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463" y="4426526"/>
            <a:ext cx="1213485" cy="664845"/>
          </a:xfrm>
          <a:prstGeom prst="rect">
            <a:avLst/>
          </a:prstGeom>
          <a:noFill/>
          <a:ln>
            <a:noFill/>
          </a:ln>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37424951"/>
      </p:ext>
    </p:extLst>
  </p:cSld>
  <p:clrMapOvr>
    <a:masterClrMapping/>
  </p:clrMapOvr>
  <mc:AlternateContent xmlns:mc="http://schemas.openxmlformats.org/markup-compatibility/2006" xmlns:p14="http://schemas.microsoft.com/office/powerpoint/2010/main">
    <mc:Choice Requires="p14">
      <p:transition spd="slow" p14:dur="2000" advTm="22501"/>
    </mc:Choice>
    <mc:Fallback xmlns="">
      <p:transition spd="slow" advTm="22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7"/>
                </p:tgtEl>
              </p:cMediaNode>
            </p:audio>
          </p:childTnLst>
        </p:cTn>
      </p:par>
    </p:tnLst>
    <p:bldLst>
      <p:bldP spid="4"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255893" y="1626427"/>
            <a:ext cx="2428408" cy="154398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are they taking with them?</a:t>
            </a:r>
            <a:endParaRPr lang="en-GB" sz="2000" dirty="0"/>
          </a:p>
        </p:txBody>
      </p:sp>
      <p:sp>
        <p:nvSpPr>
          <p:cNvPr id="4" name="Rounded Rectangle 3"/>
          <p:cNvSpPr/>
          <p:nvPr/>
        </p:nvSpPr>
        <p:spPr>
          <a:xfrm>
            <a:off x="899403" y="1626428"/>
            <a:ext cx="2428408" cy="1543987"/>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are they going to miss?</a:t>
            </a:r>
            <a:endParaRPr lang="en-GB" sz="2000" dirty="0"/>
          </a:p>
        </p:txBody>
      </p:sp>
      <p:sp>
        <p:nvSpPr>
          <p:cNvPr id="5" name="Rounded Rectangle 4"/>
          <p:cNvSpPr/>
          <p:nvPr/>
        </p:nvSpPr>
        <p:spPr>
          <a:xfrm>
            <a:off x="8934138" y="1626426"/>
            <a:ext cx="2428408" cy="154398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are they looking forward to?</a:t>
            </a:r>
            <a:endParaRPr lang="en-GB" sz="2000" dirty="0"/>
          </a:p>
        </p:txBody>
      </p:sp>
      <p:sp>
        <p:nvSpPr>
          <p:cNvPr id="6" name="Rounded Rectangle 5"/>
          <p:cNvSpPr/>
          <p:nvPr/>
        </p:nvSpPr>
        <p:spPr>
          <a:xfrm>
            <a:off x="3577648" y="1626428"/>
            <a:ext cx="2428408" cy="154398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are they ready to leave behind?</a:t>
            </a:r>
            <a:endParaRPr lang="en-GB" sz="2000" dirty="0"/>
          </a:p>
        </p:txBody>
      </p:sp>
      <p:sp>
        <p:nvSpPr>
          <p:cNvPr id="9" name="Google Shape;41;p8"/>
          <p:cNvSpPr txBox="1"/>
          <p:nvPr/>
        </p:nvSpPr>
        <p:spPr>
          <a:xfrm>
            <a:off x="480985" y="320680"/>
            <a:ext cx="11050142" cy="713603"/>
          </a:xfrm>
          <a:prstGeom prst="rect">
            <a:avLst/>
          </a:prstGeom>
          <a:noFill/>
          <a:ln>
            <a:noFill/>
          </a:ln>
        </p:spPr>
        <p:txBody>
          <a:bodyPr spcFirstLastPara="1" wrap="square" lIns="91425" tIns="45700" rIns="91425" bIns="45700" anchor="t" anchorCtr="0">
            <a:noAutofit/>
          </a:bodyPr>
          <a:lstStyle/>
          <a:p>
            <a:pPr algn="ctr">
              <a:lnSpc>
                <a:spcPct val="90000"/>
              </a:lnSpc>
              <a:buClr>
                <a:srgbClr val="47434F"/>
              </a:buClr>
              <a:buSzPts val="4400"/>
            </a:pPr>
            <a:r>
              <a:rPr lang="en-US" sz="4400" b="1" dirty="0" smtClean="0">
                <a:solidFill>
                  <a:srgbClr val="47434F"/>
                </a:solidFill>
                <a:latin typeface="Calibri"/>
                <a:ea typeface="Calibri"/>
                <a:cs typeface="Calibri"/>
                <a:sym typeface="Calibri"/>
              </a:rPr>
              <a:t>Reflecting on memories and taking next steps</a:t>
            </a:r>
            <a:endParaRPr sz="4400" b="1" dirty="0">
              <a:solidFill>
                <a:srgbClr val="47434F"/>
              </a:solidFill>
              <a:latin typeface="Calibri"/>
              <a:ea typeface="Calibri"/>
              <a:cs typeface="Calibri"/>
              <a:sym typeface="Calibri"/>
            </a:endParaRPr>
          </a:p>
        </p:txBody>
      </p:sp>
      <p:sp>
        <p:nvSpPr>
          <p:cNvPr id="11" name="Rounded Rectangle 10"/>
          <p:cNvSpPr/>
          <p:nvPr/>
        </p:nvSpPr>
        <p:spPr>
          <a:xfrm>
            <a:off x="899403" y="3378234"/>
            <a:ext cx="2428408" cy="2326514"/>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 typeface="Arial" panose="020B0604020202020204" pitchFamily="34" charset="0"/>
              <a:buChar char="•"/>
            </a:pPr>
            <a:r>
              <a:rPr lang="en-US" sz="2000" dirty="0" smtClean="0"/>
              <a:t>Teachers </a:t>
            </a:r>
          </a:p>
          <a:p>
            <a:pPr algn="ctr"/>
            <a:endParaRPr lang="en-US" sz="2000" dirty="0" smtClean="0"/>
          </a:p>
          <a:p>
            <a:pPr marL="285750" indent="-285750" algn="ctr">
              <a:buFont typeface="Arial" panose="020B0604020202020204" pitchFamily="34" charset="0"/>
              <a:buChar char="•"/>
            </a:pPr>
            <a:r>
              <a:rPr lang="en-US" sz="2000" dirty="0" smtClean="0"/>
              <a:t>Friends</a:t>
            </a:r>
          </a:p>
          <a:p>
            <a:pPr algn="ctr"/>
            <a:endParaRPr lang="en-US" sz="2000" dirty="0" smtClean="0"/>
          </a:p>
          <a:p>
            <a:pPr marL="285750" indent="-285750" algn="ctr">
              <a:buFont typeface="Arial" panose="020B0604020202020204" pitchFamily="34" charset="0"/>
              <a:buChar char="•"/>
            </a:pPr>
            <a:r>
              <a:rPr lang="en-US" sz="2000" dirty="0" smtClean="0"/>
              <a:t>Being top of </a:t>
            </a:r>
            <a:r>
              <a:rPr lang="en-US" sz="2000" dirty="0"/>
              <a:t>the school </a:t>
            </a:r>
            <a:endParaRPr lang="en-GB" sz="2000" dirty="0"/>
          </a:p>
        </p:txBody>
      </p:sp>
      <p:sp>
        <p:nvSpPr>
          <p:cNvPr id="12" name="Rounded Rectangle 11"/>
          <p:cNvSpPr/>
          <p:nvPr/>
        </p:nvSpPr>
        <p:spPr>
          <a:xfrm>
            <a:off x="3577648" y="3378235"/>
            <a:ext cx="2428408" cy="2326513"/>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 typeface="Arial" panose="020B0604020202020204" pitchFamily="34" charset="0"/>
              <a:buChar char="•"/>
            </a:pPr>
            <a:r>
              <a:rPr lang="en-US" sz="2000" dirty="0" smtClean="0"/>
              <a:t>Dependence on parent to get to school </a:t>
            </a:r>
          </a:p>
          <a:p>
            <a:pPr marL="285750" indent="-285750" algn="ctr">
              <a:buFont typeface="Arial" panose="020B0604020202020204" pitchFamily="34" charset="0"/>
              <a:buChar char="•"/>
            </a:pPr>
            <a:endParaRPr lang="en-US" sz="2000" dirty="0"/>
          </a:p>
          <a:p>
            <a:pPr algn="ctr"/>
            <a:endParaRPr lang="en-GB" sz="2000" dirty="0"/>
          </a:p>
        </p:txBody>
      </p:sp>
      <p:sp>
        <p:nvSpPr>
          <p:cNvPr id="13" name="Rounded Rectangle 12"/>
          <p:cNvSpPr/>
          <p:nvPr/>
        </p:nvSpPr>
        <p:spPr>
          <a:xfrm>
            <a:off x="6255893" y="3378235"/>
            <a:ext cx="2428408" cy="232651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 typeface="Arial" panose="020B0604020202020204" pitchFamily="34" charset="0"/>
              <a:buChar char="•"/>
            </a:pPr>
            <a:r>
              <a:rPr lang="en-US" dirty="0" smtClean="0"/>
              <a:t>Lots of knowledge</a:t>
            </a:r>
          </a:p>
          <a:p>
            <a:pPr algn="ctr"/>
            <a:r>
              <a:rPr lang="en-US" dirty="0" smtClean="0"/>
              <a:t> </a:t>
            </a:r>
          </a:p>
          <a:p>
            <a:pPr marL="285750" indent="-285750" algn="ctr">
              <a:buFont typeface="Arial" panose="020B0604020202020204" pitchFamily="34" charset="0"/>
              <a:buChar char="•"/>
            </a:pPr>
            <a:r>
              <a:rPr lang="en-US" dirty="0" smtClean="0"/>
              <a:t>Skills to make friends</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smtClean="0"/>
              <a:t>Confidence from accomplishments </a:t>
            </a:r>
          </a:p>
        </p:txBody>
      </p:sp>
      <p:sp>
        <p:nvSpPr>
          <p:cNvPr id="14" name="Rounded Rectangle 13"/>
          <p:cNvSpPr/>
          <p:nvPr/>
        </p:nvSpPr>
        <p:spPr>
          <a:xfrm>
            <a:off x="8934138" y="3378234"/>
            <a:ext cx="2428408" cy="23265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2000" dirty="0" smtClean="0"/>
              <a:t>New adventures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New friends</a:t>
            </a:r>
          </a:p>
          <a:p>
            <a:endParaRPr lang="en-US" sz="2000" dirty="0" smtClean="0"/>
          </a:p>
          <a:p>
            <a:pPr marL="285750" indent="-285750">
              <a:buFont typeface="Arial" panose="020B0604020202020204" pitchFamily="34" charset="0"/>
              <a:buChar char="•"/>
            </a:pPr>
            <a:r>
              <a:rPr lang="en-US" sz="2000" dirty="0" smtClean="0"/>
              <a:t>New subjects </a:t>
            </a:r>
          </a:p>
          <a:p>
            <a:endParaRPr lang="en-US" sz="20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19168588"/>
      </p:ext>
    </p:extLst>
  </p:cSld>
  <p:clrMapOvr>
    <a:masterClrMapping/>
  </p:clrMapOvr>
  <mc:AlternateContent xmlns:mc="http://schemas.openxmlformats.org/markup-compatibility/2006" xmlns:p14="http://schemas.microsoft.com/office/powerpoint/2010/main">
    <mc:Choice Requires="p14">
      <p:transition spd="slow" p14:dur="2000" advTm="94581"/>
    </mc:Choice>
    <mc:Fallback xmlns="">
      <p:transition spd="slow" advTm="94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3"/>
                </p:tgtEl>
              </p:cMediaNode>
            </p:audio>
          </p:childTnLst>
        </p:cTn>
      </p:par>
    </p:tnLst>
    <p:bldLst>
      <p:bldP spid="2" grpId="0" animBg="1"/>
      <p:bldP spid="4" grpId="0" animBg="1"/>
      <p:bldP spid="5" grpId="0" animBg="1"/>
      <p:bldP spid="6"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p8"/>
          <p:cNvSpPr txBox="1"/>
          <p:nvPr/>
        </p:nvSpPr>
        <p:spPr>
          <a:xfrm>
            <a:off x="1524000" y="116876"/>
            <a:ext cx="9144000" cy="713603"/>
          </a:xfrm>
          <a:prstGeom prst="rect">
            <a:avLst/>
          </a:prstGeom>
          <a:noFill/>
          <a:ln>
            <a:noFill/>
          </a:ln>
        </p:spPr>
        <p:txBody>
          <a:bodyPr spcFirstLastPara="1" wrap="square" lIns="91425" tIns="45700" rIns="91425" bIns="45700" anchor="t" anchorCtr="0">
            <a:noAutofit/>
          </a:bodyPr>
          <a:lstStyle/>
          <a:p>
            <a:pPr algn="ctr">
              <a:lnSpc>
                <a:spcPct val="90000"/>
              </a:lnSpc>
              <a:buClr>
                <a:srgbClr val="47434F"/>
              </a:buClr>
              <a:buSzPts val="4400"/>
            </a:pPr>
            <a:r>
              <a:rPr lang="en-US" sz="4400" b="1" dirty="0" smtClean="0">
                <a:solidFill>
                  <a:srgbClr val="47434F"/>
                </a:solidFill>
                <a:latin typeface="Calibri"/>
                <a:ea typeface="Calibri"/>
                <a:cs typeface="Calibri"/>
                <a:sym typeface="Calibri"/>
              </a:rPr>
              <a:t>Staying in touch with old friends</a:t>
            </a:r>
            <a:endParaRPr sz="4400" b="1" dirty="0">
              <a:solidFill>
                <a:srgbClr val="47434F"/>
              </a:solidFill>
              <a:latin typeface="Calibri"/>
              <a:ea typeface="Calibri"/>
              <a:cs typeface="Calibri"/>
              <a:sym typeface="Calibri"/>
            </a:endParaRPr>
          </a:p>
        </p:txBody>
      </p:sp>
      <p:sp>
        <p:nvSpPr>
          <p:cNvPr id="8" name="Rounded Rectangle 7"/>
          <p:cNvSpPr/>
          <p:nvPr/>
        </p:nvSpPr>
        <p:spPr>
          <a:xfrm>
            <a:off x="2303488" y="1109271"/>
            <a:ext cx="7585023" cy="44370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It can be helpful to remind children that they can stay in touch with friends who are not moving on to the same school. This supports them to feel they maintain a connection to their primary school life and do not have to leave everything behind. </a:t>
            </a:r>
          </a:p>
          <a:p>
            <a:pPr algn="ctr"/>
            <a:endParaRPr lang="en-US" dirty="0"/>
          </a:p>
          <a:p>
            <a:pPr marL="285750" indent="-285750">
              <a:buFont typeface="Arial" panose="020B0604020202020204" pitchFamily="34" charset="0"/>
              <a:buChar char="•"/>
            </a:pPr>
            <a:r>
              <a:rPr lang="en-US" dirty="0" smtClean="0"/>
              <a:t>Encourage them to make time to see old friends outside of school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Support them to introduce old friends and new friends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Remind them to reach out to old friends, they are probably just as worried about losing old friends too.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Reassure them that even when we do not see people regularly a strong friendship can still be maintained</a:t>
            </a:r>
            <a:endParaRPr lang="en-GB" dirty="0"/>
          </a:p>
        </p:txBody>
      </p:sp>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749" y="4632817"/>
            <a:ext cx="1446689" cy="182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26080489"/>
      </p:ext>
    </p:extLst>
  </p:cSld>
  <p:clrMapOvr>
    <a:masterClrMapping/>
  </p:clrMapOvr>
  <mc:AlternateContent xmlns:mc="http://schemas.openxmlformats.org/markup-compatibility/2006" xmlns:p14="http://schemas.microsoft.com/office/powerpoint/2010/main">
    <mc:Choice Requires="p14">
      <p:transition spd="slow" p14:dur="2000" advTm="48336"/>
    </mc:Choice>
    <mc:Fallback xmlns="">
      <p:transition spd="slow" advTm="4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p8"/>
          <p:cNvSpPr txBox="1"/>
          <p:nvPr/>
        </p:nvSpPr>
        <p:spPr>
          <a:xfrm>
            <a:off x="1379095" y="321740"/>
            <a:ext cx="9144000" cy="713603"/>
          </a:xfrm>
          <a:prstGeom prst="rect">
            <a:avLst/>
          </a:prstGeom>
          <a:noFill/>
          <a:ln>
            <a:noFill/>
          </a:ln>
        </p:spPr>
        <p:txBody>
          <a:bodyPr spcFirstLastPara="1" wrap="square" lIns="91425" tIns="45700" rIns="91425" bIns="45700" anchor="t" anchorCtr="0">
            <a:noAutofit/>
          </a:bodyPr>
          <a:lstStyle/>
          <a:p>
            <a:pPr algn="ctr">
              <a:lnSpc>
                <a:spcPct val="90000"/>
              </a:lnSpc>
              <a:buClr>
                <a:srgbClr val="47434F"/>
              </a:buClr>
              <a:buSzPts val="4400"/>
            </a:pPr>
            <a:r>
              <a:rPr lang="en-US" sz="4400" b="1" dirty="0" smtClean="0">
                <a:solidFill>
                  <a:srgbClr val="47434F"/>
                </a:solidFill>
                <a:latin typeface="Calibri"/>
                <a:ea typeface="Calibri"/>
                <a:cs typeface="Calibri"/>
                <a:sym typeface="Calibri"/>
              </a:rPr>
              <a:t>Transitional objects </a:t>
            </a:r>
            <a:endParaRPr sz="4400" b="1" dirty="0">
              <a:solidFill>
                <a:srgbClr val="47434F"/>
              </a:solidFill>
              <a:latin typeface="Calibri"/>
              <a:ea typeface="Calibri"/>
              <a:cs typeface="Calibri"/>
              <a:sym typeface="Calibri"/>
            </a:endParaRPr>
          </a:p>
        </p:txBody>
      </p:sp>
      <p:sp>
        <p:nvSpPr>
          <p:cNvPr id="4" name="Rounded Rectangle 3"/>
          <p:cNvSpPr/>
          <p:nvPr/>
        </p:nvSpPr>
        <p:spPr>
          <a:xfrm>
            <a:off x="1783830" y="1139252"/>
            <a:ext cx="8334531" cy="4631961"/>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smtClean="0"/>
              <a:t>Transitional objects are items </a:t>
            </a:r>
            <a:r>
              <a:rPr lang="en-GB" dirty="0"/>
              <a:t>used to provide psychological comfort, especially in </a:t>
            </a:r>
            <a:r>
              <a:rPr lang="en-GB" dirty="0" smtClean="0"/>
              <a:t>new, unusual </a:t>
            </a:r>
            <a:r>
              <a:rPr lang="en-GB" dirty="0"/>
              <a:t>or unique </a:t>
            </a:r>
            <a:r>
              <a:rPr lang="en-GB" dirty="0" smtClean="0"/>
              <a:t>situations.</a:t>
            </a:r>
          </a:p>
          <a:p>
            <a:pPr algn="ctr"/>
            <a:endParaRPr lang="en-GB" dirty="0"/>
          </a:p>
          <a:p>
            <a:pPr algn="ctr"/>
            <a:r>
              <a:rPr lang="en-GB" dirty="0" smtClean="0"/>
              <a:t>You might recall that your child had a particular toy or blanket when they were younger which they took to nursery or helped them to get to sleep at night.</a:t>
            </a:r>
          </a:p>
          <a:p>
            <a:pPr algn="ctr"/>
            <a:endParaRPr lang="en-GB" dirty="0"/>
          </a:p>
          <a:p>
            <a:pPr algn="ctr"/>
            <a:r>
              <a:rPr lang="en-GB" dirty="0" smtClean="0"/>
              <a:t>The reason that these objects provide comfort is because they act as a reminder to the child of the security provided by their attachment relationship. In the same way that being in your presence offered them a secure base from which to explore the world around them, their transitional object enabled them to maintain this sense of security even when you were not there as an extension of you. </a:t>
            </a:r>
          </a:p>
          <a:p>
            <a:pPr algn="ctr"/>
            <a:endParaRPr lang="en-GB" dirty="0"/>
          </a:p>
          <a:p>
            <a:pPr algn="ctr"/>
            <a:r>
              <a:rPr lang="en-GB" dirty="0" smtClean="0"/>
              <a:t>Transitional objects can therefore support the development of autonomy and curiosity in addition to providing comfort in times of difficulty or distress. </a:t>
            </a:r>
            <a:endParaRPr lang="en-GB" dirty="0"/>
          </a:p>
        </p:txBody>
      </p:sp>
      <p:pic>
        <p:nvPicPr>
          <p:cNvPr id="2" name="Picture 1"/>
          <p:cNvPicPr>
            <a:picLocks noChangeAspect="1"/>
          </p:cNvPicPr>
          <p:nvPr/>
        </p:nvPicPr>
        <p:blipFill>
          <a:blip r:embed="rId6"/>
          <a:stretch>
            <a:fillRect/>
          </a:stretch>
        </p:blipFill>
        <p:spPr>
          <a:xfrm>
            <a:off x="10333340" y="1139252"/>
            <a:ext cx="1858660" cy="2514599"/>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61327812"/>
      </p:ext>
    </p:extLst>
  </p:cSld>
  <p:clrMapOvr>
    <a:masterClrMapping/>
  </p:clrMapOvr>
  <mc:AlternateContent xmlns:mc="http://schemas.openxmlformats.org/markup-compatibility/2006" xmlns:p14="http://schemas.microsoft.com/office/powerpoint/2010/main">
    <mc:Choice Requires="p14">
      <p:transition spd="slow" p14:dur="2000" advTm="62600"/>
    </mc:Choice>
    <mc:Fallback xmlns="">
      <p:transition spd="slow" advTm="6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p8"/>
          <p:cNvSpPr txBox="1"/>
          <p:nvPr/>
        </p:nvSpPr>
        <p:spPr>
          <a:xfrm>
            <a:off x="1663908" y="304364"/>
            <a:ext cx="9144000" cy="713603"/>
          </a:xfrm>
          <a:prstGeom prst="rect">
            <a:avLst/>
          </a:prstGeom>
          <a:noFill/>
          <a:ln>
            <a:noFill/>
          </a:ln>
        </p:spPr>
        <p:txBody>
          <a:bodyPr spcFirstLastPara="1" wrap="square" lIns="91425" tIns="45700" rIns="91425" bIns="45700" anchor="t" anchorCtr="0">
            <a:noAutofit/>
          </a:bodyPr>
          <a:lstStyle/>
          <a:p>
            <a:pPr algn="ctr">
              <a:lnSpc>
                <a:spcPct val="90000"/>
              </a:lnSpc>
              <a:buClr>
                <a:srgbClr val="47434F"/>
              </a:buClr>
              <a:buSzPts val="4400"/>
            </a:pPr>
            <a:r>
              <a:rPr lang="en-US" sz="4400" b="1" dirty="0" smtClean="0">
                <a:solidFill>
                  <a:srgbClr val="47434F"/>
                </a:solidFill>
                <a:latin typeface="Calibri"/>
                <a:ea typeface="Calibri"/>
                <a:cs typeface="Calibri"/>
                <a:sym typeface="Calibri"/>
              </a:rPr>
              <a:t>Transitional objects </a:t>
            </a:r>
            <a:endParaRPr sz="4400" b="1" dirty="0">
              <a:solidFill>
                <a:srgbClr val="47434F"/>
              </a:solidFill>
              <a:latin typeface="Calibri"/>
              <a:ea typeface="Calibri"/>
              <a:cs typeface="Calibri"/>
              <a:sym typeface="Calibri"/>
            </a:endParaRPr>
          </a:p>
        </p:txBody>
      </p:sp>
      <p:sp>
        <p:nvSpPr>
          <p:cNvPr id="3" name="Rounded Rectangle 2"/>
          <p:cNvSpPr/>
          <p:nvPr/>
        </p:nvSpPr>
        <p:spPr>
          <a:xfrm>
            <a:off x="1318907" y="1205004"/>
            <a:ext cx="9834002" cy="5299705"/>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smtClean="0"/>
              <a:t>What can act as a transitional object for your child now during their move from primary to secondary school?</a:t>
            </a:r>
          </a:p>
          <a:p>
            <a:endParaRPr lang="en-US" dirty="0" smtClean="0"/>
          </a:p>
          <a:p>
            <a:r>
              <a:rPr lang="en-US" dirty="0" smtClean="0"/>
              <a:t>One idea is to have their teacher communicate in writing to them about:</a:t>
            </a:r>
          </a:p>
          <a:p>
            <a:endParaRPr lang="en-US" dirty="0" smtClean="0"/>
          </a:p>
          <a:p>
            <a:pPr marL="285750" indent="-285750">
              <a:buFontTx/>
              <a:buChar char="-"/>
            </a:pPr>
            <a:r>
              <a:rPr lang="en-US" b="1" i="1" dirty="0" smtClean="0"/>
              <a:t>A personal quality of your child </a:t>
            </a:r>
            <a:endParaRPr lang="en-US" b="1" i="1" dirty="0"/>
          </a:p>
          <a:p>
            <a:pPr marL="285750" indent="-285750">
              <a:buFontTx/>
              <a:buChar char="-"/>
            </a:pPr>
            <a:r>
              <a:rPr lang="en-US" b="1" i="1" dirty="0" smtClean="0"/>
              <a:t>A strength of your child </a:t>
            </a:r>
            <a:endParaRPr lang="en-US" b="1" i="1" dirty="0"/>
          </a:p>
          <a:p>
            <a:pPr marL="285750" indent="-285750">
              <a:buFontTx/>
              <a:buChar char="-"/>
            </a:pPr>
            <a:r>
              <a:rPr lang="en-US" b="1" i="1" dirty="0" smtClean="0"/>
              <a:t>An achievement your child has made </a:t>
            </a:r>
          </a:p>
          <a:p>
            <a:pPr marL="285750" indent="-285750">
              <a:buFontTx/>
              <a:buChar char="-"/>
            </a:pPr>
            <a:endParaRPr lang="en-US" dirty="0"/>
          </a:p>
          <a:p>
            <a:pPr marL="285750" indent="-285750">
              <a:buFontTx/>
              <a:buChar char="-"/>
            </a:pPr>
            <a:endParaRPr lang="en-US" dirty="0" smtClean="0"/>
          </a:p>
          <a:p>
            <a:pPr marL="285750" indent="-285750">
              <a:buFontTx/>
              <a:buChar char="-"/>
            </a:pPr>
            <a:endParaRPr lang="en-US" dirty="0"/>
          </a:p>
          <a:p>
            <a:pPr algn="ctr"/>
            <a:r>
              <a:rPr lang="en-US" dirty="0" smtClean="0"/>
              <a:t>Although it might on the surface appear to be only a piece of paper, this document is imbued with the feelings shared between teacher and student, and holds the memories of the accomplishments and developments made at this stage of their life.</a:t>
            </a:r>
          </a:p>
          <a:p>
            <a:pPr algn="ctr"/>
            <a:endParaRPr lang="en-US" dirty="0"/>
          </a:p>
          <a:p>
            <a:pPr algn="ctr"/>
            <a:r>
              <a:rPr lang="en-US" dirty="0" smtClean="0"/>
              <a:t> It can act as a reminder to them of all they have achieved and bolster their confidence and security to enable their natural curiosity to shine through as they take the next step in their journey. </a:t>
            </a:r>
            <a:endParaRPr lang="en-US" dirty="0"/>
          </a:p>
        </p:txBody>
      </p:sp>
      <p:pic>
        <p:nvPicPr>
          <p:cNvPr id="4" name="Picture 3"/>
          <p:cNvPicPr>
            <a:picLocks noChangeAspect="1"/>
          </p:cNvPicPr>
          <p:nvPr/>
        </p:nvPicPr>
        <p:blipFill>
          <a:blip r:embed="rId6"/>
          <a:stretch>
            <a:fillRect/>
          </a:stretch>
        </p:blipFill>
        <p:spPr>
          <a:xfrm>
            <a:off x="8763517" y="2182090"/>
            <a:ext cx="1818907" cy="2161308"/>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00316493"/>
      </p:ext>
    </p:extLst>
  </p:cSld>
  <p:clrMapOvr>
    <a:masterClrMapping/>
  </p:clrMapOvr>
  <mc:AlternateContent xmlns:mc="http://schemas.openxmlformats.org/markup-compatibility/2006" xmlns:p14="http://schemas.microsoft.com/office/powerpoint/2010/main">
    <mc:Choice Requires="p14">
      <p:transition spd="slow" p14:dur="2000" advTm="78839"/>
    </mc:Choice>
    <mc:Fallback xmlns="">
      <p:transition spd="slow" advTm="78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074295" y="1618938"/>
            <a:ext cx="10073389" cy="490178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Google Shape;41;p8"/>
          <p:cNvSpPr txBox="1"/>
          <p:nvPr/>
        </p:nvSpPr>
        <p:spPr>
          <a:xfrm>
            <a:off x="1538990" y="502948"/>
            <a:ext cx="9144000" cy="713603"/>
          </a:xfrm>
          <a:prstGeom prst="rect">
            <a:avLst/>
          </a:prstGeom>
          <a:noFill/>
          <a:ln>
            <a:noFill/>
          </a:ln>
        </p:spPr>
        <p:txBody>
          <a:bodyPr spcFirstLastPara="1" wrap="square" lIns="91425" tIns="45700" rIns="91425" bIns="45700" anchor="t" anchorCtr="0">
            <a:noAutofit/>
          </a:bodyPr>
          <a:lstStyle/>
          <a:p>
            <a:pPr algn="ctr">
              <a:lnSpc>
                <a:spcPct val="90000"/>
              </a:lnSpc>
              <a:buClr>
                <a:srgbClr val="47434F"/>
              </a:buClr>
              <a:buSzPts val="4400"/>
            </a:pPr>
            <a:r>
              <a:rPr lang="en-US" sz="4400" b="1" dirty="0" smtClean="0">
                <a:solidFill>
                  <a:srgbClr val="47434F"/>
                </a:solidFill>
                <a:latin typeface="Calibri"/>
                <a:ea typeface="Calibri"/>
                <a:cs typeface="Calibri"/>
                <a:sym typeface="Calibri"/>
              </a:rPr>
              <a:t>Offering a space for your child to talk</a:t>
            </a:r>
            <a:endParaRPr sz="4400" b="1" dirty="0">
              <a:solidFill>
                <a:srgbClr val="47434F"/>
              </a:solidFill>
              <a:latin typeface="Calibri"/>
              <a:ea typeface="Calibri"/>
              <a:cs typeface="Calibri"/>
              <a:sym typeface="Calibri"/>
            </a:endParaRPr>
          </a:p>
        </p:txBody>
      </p:sp>
      <p:sp>
        <p:nvSpPr>
          <p:cNvPr id="6" name="Rectangle 5"/>
          <p:cNvSpPr/>
          <p:nvPr/>
        </p:nvSpPr>
        <p:spPr>
          <a:xfrm>
            <a:off x="1124263" y="2149613"/>
            <a:ext cx="7135318" cy="4247317"/>
          </a:xfrm>
          <a:prstGeom prst="rect">
            <a:avLst/>
          </a:prstGeom>
        </p:spPr>
        <p:txBody>
          <a:bodyPr wrap="square">
            <a:spAutoFit/>
          </a:bodyPr>
          <a:lstStyle/>
          <a:p>
            <a:pPr marL="457200" indent="-457200">
              <a:spcAft>
                <a:spcPts val="0"/>
              </a:spcAft>
              <a:buFont typeface="Arial" panose="020B0604020202020204" pitchFamily="34" charset="0"/>
              <a:buChar char="•"/>
              <a:defRPr/>
            </a:pPr>
            <a:r>
              <a:rPr lang="en-GB" altLang="en-GB" b="1" dirty="0">
                <a:solidFill>
                  <a:schemeClr val="tx1">
                    <a:lumMod val="10000"/>
                  </a:schemeClr>
                </a:solidFill>
              </a:rPr>
              <a:t>Don't be afraid </a:t>
            </a:r>
            <a:r>
              <a:rPr lang="en-GB" altLang="en-GB" dirty="0">
                <a:solidFill>
                  <a:schemeClr val="tx1">
                    <a:lumMod val="10000"/>
                  </a:schemeClr>
                </a:solidFill>
              </a:rPr>
              <a:t>to approach the child and ask if they are OK or if something is bothering them</a:t>
            </a:r>
          </a:p>
          <a:p>
            <a:pPr>
              <a:spcAft>
                <a:spcPts val="0"/>
              </a:spcAft>
              <a:defRPr/>
            </a:pPr>
            <a:endParaRPr lang="en-GB" altLang="en-GB" dirty="0">
              <a:solidFill>
                <a:schemeClr val="tx1">
                  <a:lumMod val="10000"/>
                </a:schemeClr>
              </a:solidFill>
            </a:endParaRPr>
          </a:p>
          <a:p>
            <a:pPr marL="457200" indent="-457200">
              <a:spcAft>
                <a:spcPts val="0"/>
              </a:spcAft>
              <a:buFont typeface="Arial" panose="020B0604020202020204" pitchFamily="34" charset="0"/>
              <a:buChar char="•"/>
              <a:defRPr/>
            </a:pPr>
            <a:r>
              <a:rPr lang="en-GB" altLang="en-GB" b="1" dirty="0">
                <a:solidFill>
                  <a:schemeClr val="tx1">
                    <a:lumMod val="10000"/>
                  </a:schemeClr>
                </a:solidFill>
              </a:rPr>
              <a:t>Listening </a:t>
            </a:r>
            <a:r>
              <a:rPr lang="en-GB" altLang="en-GB" dirty="0">
                <a:solidFill>
                  <a:schemeClr val="tx1">
                    <a:lumMod val="10000"/>
                  </a:schemeClr>
                </a:solidFill>
              </a:rPr>
              <a:t>is the </a:t>
            </a:r>
            <a:r>
              <a:rPr lang="en-GB" altLang="en-GB" b="1" dirty="0">
                <a:solidFill>
                  <a:schemeClr val="tx1">
                    <a:lumMod val="10000"/>
                  </a:schemeClr>
                </a:solidFill>
              </a:rPr>
              <a:t>best support </a:t>
            </a:r>
            <a:r>
              <a:rPr lang="en-GB" altLang="en-GB" dirty="0">
                <a:solidFill>
                  <a:schemeClr val="tx1">
                    <a:lumMod val="10000"/>
                  </a:schemeClr>
                </a:solidFill>
              </a:rPr>
              <a:t>you could offer</a:t>
            </a:r>
          </a:p>
          <a:p>
            <a:pPr>
              <a:spcAft>
                <a:spcPts val="0"/>
              </a:spcAft>
              <a:defRPr/>
            </a:pPr>
            <a:endParaRPr lang="en-GB" altLang="en-GB" dirty="0">
              <a:solidFill>
                <a:schemeClr val="tx1">
                  <a:lumMod val="10000"/>
                </a:schemeClr>
              </a:solidFill>
            </a:endParaRPr>
          </a:p>
          <a:p>
            <a:pPr marL="457200" indent="-457200">
              <a:spcAft>
                <a:spcPts val="0"/>
              </a:spcAft>
              <a:buFont typeface="Arial" panose="020B0604020202020204" pitchFamily="34" charset="0"/>
              <a:buChar char="•"/>
              <a:defRPr/>
            </a:pPr>
            <a:r>
              <a:rPr lang="en-GB" altLang="en-GB" b="1" dirty="0">
                <a:solidFill>
                  <a:schemeClr val="tx1">
                    <a:lumMod val="10000"/>
                  </a:schemeClr>
                </a:solidFill>
              </a:rPr>
              <a:t>Wonder aloud </a:t>
            </a:r>
            <a:r>
              <a:rPr lang="en-GB" altLang="en-GB" dirty="0">
                <a:solidFill>
                  <a:schemeClr val="tx1">
                    <a:lumMod val="10000"/>
                  </a:schemeClr>
                </a:solidFill>
              </a:rPr>
              <a:t>about what might be happening for the child</a:t>
            </a:r>
          </a:p>
          <a:p>
            <a:pPr>
              <a:spcAft>
                <a:spcPts val="0"/>
              </a:spcAft>
              <a:defRPr/>
            </a:pPr>
            <a:endParaRPr lang="en-GB" altLang="en-GB" dirty="0">
              <a:solidFill>
                <a:schemeClr val="tx1">
                  <a:lumMod val="10000"/>
                </a:schemeClr>
              </a:solidFill>
            </a:endParaRPr>
          </a:p>
          <a:p>
            <a:pPr marL="457200" indent="-457200">
              <a:spcAft>
                <a:spcPts val="0"/>
              </a:spcAft>
              <a:buFont typeface="Arial" panose="020B0604020202020204" pitchFamily="34" charset="0"/>
              <a:buChar char="•"/>
              <a:defRPr/>
            </a:pPr>
            <a:r>
              <a:rPr lang="en-GB" altLang="en-GB" b="1" dirty="0">
                <a:solidFill>
                  <a:schemeClr val="tx1">
                    <a:lumMod val="10000"/>
                  </a:schemeClr>
                </a:solidFill>
              </a:rPr>
              <a:t>Name feelings </a:t>
            </a:r>
            <a:r>
              <a:rPr lang="en-GB" altLang="en-GB" dirty="0">
                <a:solidFill>
                  <a:schemeClr val="tx1">
                    <a:lumMod val="10000"/>
                  </a:schemeClr>
                </a:solidFill>
              </a:rPr>
              <a:t>around events if they approach you to talk.</a:t>
            </a:r>
          </a:p>
          <a:p>
            <a:pPr>
              <a:spcAft>
                <a:spcPts val="0"/>
              </a:spcAft>
              <a:defRPr/>
            </a:pPr>
            <a:endParaRPr lang="en-GB" altLang="en-GB" dirty="0">
              <a:solidFill>
                <a:schemeClr val="tx1">
                  <a:lumMod val="10000"/>
                </a:schemeClr>
              </a:solidFill>
            </a:endParaRPr>
          </a:p>
          <a:p>
            <a:pPr marL="457200" indent="-457200">
              <a:spcAft>
                <a:spcPts val="0"/>
              </a:spcAft>
              <a:buFont typeface="Arial" panose="020B0604020202020204" pitchFamily="34" charset="0"/>
              <a:buChar char="•"/>
              <a:defRPr/>
            </a:pPr>
            <a:r>
              <a:rPr lang="en-GB" altLang="en-GB" dirty="0">
                <a:solidFill>
                  <a:schemeClr val="tx1">
                    <a:lumMod val="10000"/>
                  </a:schemeClr>
                </a:solidFill>
              </a:rPr>
              <a:t>Look beyond behaviour, </a:t>
            </a:r>
            <a:r>
              <a:rPr lang="en-GB" altLang="en-GB" b="1" dirty="0">
                <a:solidFill>
                  <a:schemeClr val="tx1">
                    <a:lumMod val="10000"/>
                  </a:schemeClr>
                </a:solidFill>
              </a:rPr>
              <a:t>be curious </a:t>
            </a:r>
            <a:r>
              <a:rPr lang="en-GB" altLang="en-GB" dirty="0">
                <a:solidFill>
                  <a:schemeClr val="tx1">
                    <a:lumMod val="10000"/>
                  </a:schemeClr>
                </a:solidFill>
              </a:rPr>
              <a:t>about what </a:t>
            </a:r>
            <a:r>
              <a:rPr lang="en-GB" altLang="en-GB" dirty="0" smtClean="0">
                <a:solidFill>
                  <a:schemeClr val="tx1">
                    <a:lumMod val="10000"/>
                  </a:schemeClr>
                </a:solidFill>
              </a:rPr>
              <a:t>may </a:t>
            </a:r>
            <a:r>
              <a:rPr lang="en-GB" altLang="en-GB" dirty="0">
                <a:solidFill>
                  <a:schemeClr val="tx1">
                    <a:lumMod val="10000"/>
                  </a:schemeClr>
                </a:solidFill>
              </a:rPr>
              <a:t>happening for them.</a:t>
            </a:r>
          </a:p>
          <a:p>
            <a:pPr>
              <a:spcAft>
                <a:spcPts val="0"/>
              </a:spcAft>
              <a:defRPr/>
            </a:pPr>
            <a:r>
              <a:rPr lang="en-GB" altLang="en-GB" dirty="0">
                <a:solidFill>
                  <a:schemeClr val="tx1">
                    <a:lumMod val="10000"/>
                  </a:schemeClr>
                </a:solidFill>
              </a:rPr>
              <a:t>  </a:t>
            </a:r>
          </a:p>
          <a:p>
            <a:pPr marL="457200" indent="-457200">
              <a:spcAft>
                <a:spcPts val="0"/>
              </a:spcAft>
              <a:buFont typeface="Arial" panose="020B0604020202020204" pitchFamily="34" charset="0"/>
              <a:buChar char="•"/>
              <a:defRPr/>
            </a:pPr>
            <a:r>
              <a:rPr lang="en-GB" altLang="en-GB" b="1" dirty="0">
                <a:solidFill>
                  <a:schemeClr val="tx1">
                    <a:lumMod val="10000"/>
                  </a:schemeClr>
                </a:solidFill>
              </a:rPr>
              <a:t>Model </a:t>
            </a:r>
            <a:r>
              <a:rPr lang="en-GB" altLang="en-GB" b="1" dirty="0" smtClean="0">
                <a:solidFill>
                  <a:schemeClr val="tx1">
                    <a:lumMod val="10000"/>
                  </a:schemeClr>
                </a:solidFill>
              </a:rPr>
              <a:t>emotional regulation</a:t>
            </a:r>
          </a:p>
          <a:p>
            <a:pPr>
              <a:spcAft>
                <a:spcPts val="0"/>
              </a:spcAft>
              <a:defRPr/>
            </a:pPr>
            <a:endParaRPr lang="en-GB" altLang="en-GB" b="1" dirty="0" smtClean="0">
              <a:solidFill>
                <a:schemeClr val="tx1">
                  <a:lumMod val="10000"/>
                </a:schemeClr>
              </a:solidFill>
            </a:endParaRPr>
          </a:p>
          <a:p>
            <a:pPr marL="457200" indent="-457200">
              <a:spcAft>
                <a:spcPts val="0"/>
              </a:spcAft>
              <a:buFont typeface="Arial" panose="020B0604020202020204" pitchFamily="34" charset="0"/>
              <a:buChar char="•"/>
              <a:defRPr/>
            </a:pPr>
            <a:endParaRPr lang="en-GB" altLang="en-GB" b="1" dirty="0">
              <a:solidFill>
                <a:schemeClr val="tx1">
                  <a:lumMod val="10000"/>
                </a:schemeClr>
              </a:solidFill>
            </a:endParaRPr>
          </a:p>
        </p:txBody>
      </p:sp>
      <p:pic>
        <p:nvPicPr>
          <p:cNvPr id="7"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8780" y="2818531"/>
            <a:ext cx="3400184" cy="172751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9929599"/>
      </p:ext>
    </p:extLst>
  </p:cSld>
  <p:clrMapOvr>
    <a:masterClrMapping/>
  </p:clrMapOvr>
  <mc:AlternateContent xmlns:mc="http://schemas.openxmlformats.org/markup-compatibility/2006" xmlns:p14="http://schemas.microsoft.com/office/powerpoint/2010/main">
    <mc:Choice Requires="p14">
      <p:transition spd="slow" p14:dur="2000" advTm="103424"/>
    </mc:Choice>
    <mc:Fallback xmlns="">
      <p:transition spd="slow" advTm="10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p8"/>
          <p:cNvSpPr txBox="1"/>
          <p:nvPr/>
        </p:nvSpPr>
        <p:spPr>
          <a:xfrm>
            <a:off x="4024859" y="410616"/>
            <a:ext cx="3873190" cy="713603"/>
          </a:xfrm>
          <a:prstGeom prst="rect">
            <a:avLst/>
          </a:prstGeom>
          <a:noFill/>
          <a:ln>
            <a:noFill/>
          </a:ln>
        </p:spPr>
        <p:txBody>
          <a:bodyPr spcFirstLastPara="1" wrap="square" lIns="91425" tIns="45700" rIns="91425" bIns="45700" anchor="t" anchorCtr="0">
            <a:noAutofit/>
          </a:bodyPr>
          <a:lstStyle/>
          <a:p>
            <a:pPr algn="ctr">
              <a:lnSpc>
                <a:spcPct val="90000"/>
              </a:lnSpc>
              <a:buClr>
                <a:srgbClr val="47434F"/>
              </a:buClr>
              <a:buSzPts val="4400"/>
            </a:pPr>
            <a:r>
              <a:rPr lang="en-US" sz="4400" b="1" dirty="0" smtClean="0">
                <a:solidFill>
                  <a:srgbClr val="7030A0"/>
                </a:solidFill>
                <a:latin typeface="Calibri"/>
                <a:ea typeface="Calibri"/>
                <a:cs typeface="Calibri"/>
                <a:sym typeface="Calibri"/>
              </a:rPr>
              <a:t>Summary:</a:t>
            </a:r>
            <a:endParaRPr sz="4400" b="1" dirty="0">
              <a:solidFill>
                <a:srgbClr val="7030A0"/>
              </a:solidFill>
              <a:latin typeface="Calibri"/>
              <a:ea typeface="Calibri"/>
              <a:cs typeface="Calibri"/>
              <a:sym typeface="Calibri"/>
            </a:endParaRPr>
          </a:p>
        </p:txBody>
      </p:sp>
      <p:sp>
        <p:nvSpPr>
          <p:cNvPr id="4" name="Rounded Rectangle 3"/>
          <p:cNvSpPr/>
          <p:nvPr/>
        </p:nvSpPr>
        <p:spPr>
          <a:xfrm>
            <a:off x="1766455" y="1375091"/>
            <a:ext cx="8395854" cy="4610074"/>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dirty="0"/>
          </a:p>
          <a:p>
            <a:pPr marL="342900" indent="-342900" algn="ctr">
              <a:buFont typeface="Arial" panose="020B0604020202020204" pitchFamily="34" charset="0"/>
              <a:buChar char="•"/>
            </a:pPr>
            <a:r>
              <a:rPr lang="en-US" sz="2400" dirty="0" smtClean="0"/>
              <a:t>Reflecting on memories of primary school and saying goodbye</a:t>
            </a:r>
          </a:p>
          <a:p>
            <a:pPr algn="ctr"/>
            <a:endParaRPr lang="en-US" sz="2400" dirty="0" smtClean="0"/>
          </a:p>
          <a:p>
            <a:pPr marL="342900" indent="-342900" algn="ctr">
              <a:buFont typeface="Arial" panose="020B0604020202020204" pitchFamily="34" charset="0"/>
              <a:buChar char="•"/>
            </a:pPr>
            <a:r>
              <a:rPr lang="en-US" sz="2400" dirty="0" smtClean="0"/>
              <a:t>Staying in touch with friends</a:t>
            </a:r>
          </a:p>
          <a:p>
            <a:pPr algn="ctr"/>
            <a:endParaRPr lang="en-US" sz="2400" dirty="0" smtClean="0"/>
          </a:p>
          <a:p>
            <a:pPr marL="342900" indent="-342900" algn="ctr">
              <a:buFont typeface="Arial" panose="020B0604020202020204" pitchFamily="34" charset="0"/>
              <a:buChar char="•"/>
            </a:pPr>
            <a:r>
              <a:rPr lang="en-US" sz="2400" dirty="0" smtClean="0"/>
              <a:t>The importance of transitional objects </a:t>
            </a:r>
          </a:p>
          <a:p>
            <a:pPr algn="ctr"/>
            <a:endParaRPr lang="en-US" sz="2400" dirty="0" smtClean="0"/>
          </a:p>
          <a:p>
            <a:pPr marL="342900" indent="-342900" algn="ctr">
              <a:buFont typeface="Arial" panose="020B0604020202020204" pitchFamily="34" charset="0"/>
              <a:buChar char="•"/>
            </a:pPr>
            <a:r>
              <a:rPr lang="en-US" sz="2400" dirty="0" smtClean="0"/>
              <a:t>Providing children with a space to talk </a:t>
            </a:r>
            <a:endParaRPr lang="en-US" sz="2000" dirty="0"/>
          </a:p>
          <a:p>
            <a:pPr algn="ctr"/>
            <a:endParaRPr lang="en-GB" sz="20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72828287"/>
      </p:ext>
    </p:extLst>
  </p:cSld>
  <p:clrMapOvr>
    <a:masterClrMapping/>
  </p:clrMapOvr>
  <mc:AlternateContent xmlns:mc="http://schemas.openxmlformats.org/markup-compatibility/2006" xmlns:p14="http://schemas.microsoft.com/office/powerpoint/2010/main">
    <mc:Choice Requires="p14">
      <p:transition spd="slow" p14:dur="2000" advTm="24046"/>
    </mc:Choice>
    <mc:Fallback xmlns="">
      <p:transition spd="slow" advTm="2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0.7"/>
</p:tagLst>
</file>

<file path=ppt/tags/tag2.xml><?xml version="1.0" encoding="utf-8"?>
<p:tagLst xmlns:a="http://schemas.openxmlformats.org/drawingml/2006/main" xmlns:r="http://schemas.openxmlformats.org/officeDocument/2006/relationships" xmlns:p="http://schemas.openxmlformats.org/presentationml/2006/main">
  <p:tag name="TIMING" val="|0.7|1.2|1.1"/>
</p:tagLst>
</file>

<file path=ppt/tags/tag3.xml><?xml version="1.0" encoding="utf-8"?>
<p:tagLst xmlns:a="http://schemas.openxmlformats.org/drawingml/2006/main" xmlns:r="http://schemas.openxmlformats.org/officeDocument/2006/relationships" xmlns:p="http://schemas.openxmlformats.org/presentationml/2006/main">
  <p:tag name="TIMING" val="|0.5|1.3|7.3|6.2|11.7|0.8|2.1|17.9|10.9"/>
</p:tagLst>
</file>

<file path=ppt/tags/tag4.xml><?xml version="1.0" encoding="utf-8"?>
<p:tagLst xmlns:a="http://schemas.openxmlformats.org/drawingml/2006/main" xmlns:r="http://schemas.openxmlformats.org/officeDocument/2006/relationships" xmlns:p="http://schemas.openxmlformats.org/presentationml/2006/main">
  <p:tag name="TIMING" val="|0.9|2.3|1|12.7|4.4|4.6|5.7"/>
</p:tagLst>
</file>

<file path=ppt/tags/tag5.xml><?xml version="1.0" encoding="utf-8"?>
<p:tagLst xmlns:a="http://schemas.openxmlformats.org/drawingml/2006/main" xmlns:r="http://schemas.openxmlformats.org/officeDocument/2006/relationships" xmlns:p="http://schemas.openxmlformats.org/presentationml/2006/main">
  <p:tag name="TIMING" val="|0.5|3|10.3|6.3"/>
</p:tagLst>
</file>

<file path=ppt/tags/tag6.xml><?xml version="1.0" encoding="utf-8"?>
<p:tagLst xmlns:a="http://schemas.openxmlformats.org/drawingml/2006/main" xmlns:r="http://schemas.openxmlformats.org/officeDocument/2006/relationships" xmlns:p="http://schemas.openxmlformats.org/presentationml/2006/main">
  <p:tag name="TIMING" val="|0.6|0.9|6.4|11.3"/>
</p:tagLst>
</file>

<file path=ppt/tags/tag7.xml><?xml version="1.0" encoding="utf-8"?>
<p:tagLst xmlns:a="http://schemas.openxmlformats.org/drawingml/2006/main" xmlns:r="http://schemas.openxmlformats.org/officeDocument/2006/relationships" xmlns:p="http://schemas.openxmlformats.org/presentationml/2006/main">
  <p:tag name="TIMING" val="|0.6|32.5|11.9|13.8|9.4|10"/>
</p:tagLst>
</file>

<file path=ppt/tags/tag8.xml><?xml version="1.0" encoding="utf-8"?>
<p:tagLst xmlns:a="http://schemas.openxmlformats.org/drawingml/2006/main" xmlns:r="http://schemas.openxmlformats.org/officeDocument/2006/relationships" xmlns:p="http://schemas.openxmlformats.org/presentationml/2006/main">
  <p:tag name="TIMING" val="|0.4|1.2"/>
</p:tagLst>
</file>

<file path=ppt/tags/tag9.xml><?xml version="1.0" encoding="utf-8"?>
<p:tagLst xmlns:a="http://schemas.openxmlformats.org/drawingml/2006/main" xmlns:r="http://schemas.openxmlformats.org/officeDocument/2006/relationships" xmlns:p="http://schemas.openxmlformats.org/presentationml/2006/main">
  <p:tag name="TIMING" val="|1.3|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1755</TotalTime>
  <Words>706</Words>
  <Application>Microsoft Office PowerPoint</Application>
  <PresentationFormat>Widescreen</PresentationFormat>
  <Paragraphs>110</Paragraphs>
  <Slides>11</Slides>
  <Notes>9</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Corbel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ICT Shared Services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Fredman</dc:creator>
  <cp:lastModifiedBy>Lindsey De Putron</cp:lastModifiedBy>
  <cp:revision>52</cp:revision>
  <dcterms:created xsi:type="dcterms:W3CDTF">2020-05-07T10:27:53Z</dcterms:created>
  <dcterms:modified xsi:type="dcterms:W3CDTF">2020-06-03T07:39:21Z</dcterms:modified>
</cp:coreProperties>
</file>