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78" r:id="rId10"/>
    <p:sldId id="263" r:id="rId11"/>
    <p:sldId id="264" r:id="rId12"/>
    <p:sldId id="281" r:id="rId13"/>
    <p:sldId id="279" r:id="rId14"/>
    <p:sldId id="280" r:id="rId15"/>
    <p:sldId id="265" r:id="rId16"/>
    <p:sldId id="282" r:id="rId17"/>
    <p:sldId id="283" r:id="rId18"/>
    <p:sldId id="266" r:id="rId19"/>
    <p:sldId id="267" r:id="rId20"/>
    <p:sldId id="269" r:id="rId21"/>
    <p:sldId id="270" r:id="rId22"/>
    <p:sldId id="268" r:id="rId23"/>
    <p:sldId id="271" r:id="rId24"/>
    <p:sldId id="272" r:id="rId25"/>
    <p:sldId id="275" r:id="rId26"/>
    <p:sldId id="273" r:id="rId27"/>
    <p:sldId id="274" r:id="rId28"/>
  </p:sldIdLst>
  <p:sldSz cx="12192000" cy="6858000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EC4A5-4234-438F-ACF1-E5D9A7EDA230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7CF90-4C4B-4A23-ABA9-80EB086BD8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988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0674-7E87-45D8-909C-51D3EF906666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C715-8DF0-4A25-A5D2-CBA1A0BED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15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0674-7E87-45D8-909C-51D3EF906666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C715-8DF0-4A25-A5D2-CBA1A0BED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327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0674-7E87-45D8-909C-51D3EF906666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C715-8DF0-4A25-A5D2-CBA1A0BED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410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0674-7E87-45D8-909C-51D3EF906666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C715-8DF0-4A25-A5D2-CBA1A0BED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21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0674-7E87-45D8-909C-51D3EF906666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C715-8DF0-4A25-A5D2-CBA1A0BED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274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0674-7E87-45D8-909C-51D3EF906666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C715-8DF0-4A25-A5D2-CBA1A0BED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967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0674-7E87-45D8-909C-51D3EF906666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C715-8DF0-4A25-A5D2-CBA1A0BED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848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0674-7E87-45D8-909C-51D3EF906666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C715-8DF0-4A25-A5D2-CBA1A0BED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59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0674-7E87-45D8-909C-51D3EF906666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C715-8DF0-4A25-A5D2-CBA1A0BED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179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0674-7E87-45D8-909C-51D3EF906666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C715-8DF0-4A25-A5D2-CBA1A0BED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282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0674-7E87-45D8-909C-51D3EF906666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C715-8DF0-4A25-A5D2-CBA1A0BED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049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30674-7E87-45D8-909C-51D3EF906666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7C715-8DF0-4A25-A5D2-CBA1A0BEDA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5951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7031" y="414025"/>
            <a:ext cx="9144000" cy="2387600"/>
          </a:xfrm>
        </p:spPr>
        <p:txBody>
          <a:bodyPr/>
          <a:lstStyle/>
          <a:p>
            <a:r>
              <a:rPr kumimoji="0" lang="en-GB" altLang="en-US" sz="5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End of Key Stage 1 </a:t>
            </a:r>
            <a:br>
              <a:rPr kumimoji="0" lang="en-GB" altLang="en-US" sz="5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GB" altLang="en-US" sz="5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Assessments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428185" y="4855335"/>
            <a:ext cx="3541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GB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January 2019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\\HINF-vData01\Users$\NonTeachingStaff\shareng\Desktop\Rose smal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089" y="3148012"/>
            <a:ext cx="1300491" cy="1297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408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 b="1" u="sng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to Help Your Child with Reading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n-GB" sz="1900" kern="0" dirty="0">
                <a:latin typeface="Arial" panose="020B0604020202020204" pitchFamily="34" charset="0"/>
                <a:cs typeface="Arial" panose="020B0604020202020204" pitchFamily="34" charset="0"/>
              </a:rPr>
              <a:t>Listening to your child read can take many forms:</a:t>
            </a:r>
          </a:p>
          <a:p>
            <a:pPr marL="342900" lvl="0" indent="-160338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1900" kern="0" dirty="0">
                <a:latin typeface="Arial" panose="020B0604020202020204" pitchFamily="34" charset="0"/>
                <a:cs typeface="Arial" panose="020B0604020202020204" pitchFamily="34" charset="0"/>
              </a:rPr>
              <a:t>First and foremost, focus developing an </a:t>
            </a:r>
            <a:r>
              <a:rPr lang="en-GB" sz="1900" b="1" u="sng" kern="0" dirty="0">
                <a:latin typeface="Arial" panose="020B0604020202020204" pitchFamily="34" charset="0"/>
                <a:cs typeface="Arial" panose="020B0604020202020204" pitchFamily="34" charset="0"/>
              </a:rPr>
              <a:t>enjoyment and love of reading</a:t>
            </a:r>
            <a:r>
              <a:rPr lang="en-GB" sz="1900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160338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1900" kern="0" dirty="0">
                <a:latin typeface="Arial" panose="020B0604020202020204" pitchFamily="34" charset="0"/>
                <a:cs typeface="Arial" panose="020B0604020202020204" pitchFamily="34" charset="0"/>
              </a:rPr>
              <a:t>Enjoy reading together – reading stories, non fiction, magazines, comics etc. Reading to your child is equally as important as listening to your child read.</a:t>
            </a:r>
          </a:p>
          <a:p>
            <a:pPr marL="342900" lvl="0" indent="-160338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1900" kern="0" dirty="0">
                <a:latin typeface="Arial" panose="020B0604020202020204" pitchFamily="34" charset="0"/>
                <a:cs typeface="Arial" panose="020B0604020202020204" pitchFamily="34" charset="0"/>
              </a:rPr>
              <a:t>Read a little at a time but often, rather than rarely but for long periods of time!</a:t>
            </a:r>
          </a:p>
          <a:p>
            <a:pPr marL="342900" lvl="0" indent="-160338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1900" kern="0" dirty="0">
                <a:latin typeface="Arial" panose="020B0604020202020204" pitchFamily="34" charset="0"/>
                <a:cs typeface="Arial" panose="020B0604020202020204" pitchFamily="34" charset="0"/>
              </a:rPr>
              <a:t>Discuss their reading before, during and afterwards – If reading a story discuss the plot, the characters, their feelings and actions, how it makes you feel, predict what will happen and encourage your child to have their own opinions. For non-fiction texts discuss the features and what they now know that they didn't already.</a:t>
            </a:r>
          </a:p>
          <a:p>
            <a:pPr marL="342900" lvl="0" indent="-160338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1900" kern="0" dirty="0">
                <a:latin typeface="Arial" panose="020B0604020202020204" pitchFamily="34" charset="0"/>
                <a:cs typeface="Arial" panose="020B0604020202020204" pitchFamily="34" charset="0"/>
              </a:rPr>
              <a:t>Look up definitions of words together – you could use a dictionary, the Internet or an app on a phone or tablet.</a:t>
            </a:r>
          </a:p>
          <a:p>
            <a:pPr marL="342900" lvl="0" indent="-160338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1900" kern="0" dirty="0">
                <a:latin typeface="Arial" panose="020B0604020202020204" pitchFamily="34" charset="0"/>
                <a:cs typeface="Arial" panose="020B0604020202020204" pitchFamily="34" charset="0"/>
              </a:rPr>
              <a:t>All reading is valuable – it doesn’t have to be just stories. Reading can involve anything from fiction and non-fiction, poetry, newspapers, magazines, football </a:t>
            </a:r>
            <a:r>
              <a:rPr lang="en-GB" sz="19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programmes.</a:t>
            </a:r>
            <a:endParaRPr lang="en-GB" sz="19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160338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1900" kern="0" dirty="0">
                <a:latin typeface="Arial" panose="020B0604020202020204" pitchFamily="34" charset="0"/>
                <a:cs typeface="Arial" panose="020B0604020202020204" pitchFamily="34" charset="0"/>
              </a:rPr>
              <a:t>Encourage your child to use Bug Club. There are lots of exciting books and comprehension activities to support.   </a:t>
            </a:r>
          </a:p>
          <a:p>
            <a:pPr marL="342900" lvl="0" indent="-160338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1900" kern="0" dirty="0">
                <a:latin typeface="Arial" panose="020B0604020202020204" pitchFamily="34" charset="0"/>
                <a:cs typeface="Arial" panose="020B0604020202020204" pitchFamily="34" charset="0"/>
              </a:rPr>
              <a:t>Visit the local library - it’s free!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72800" y="325821"/>
            <a:ext cx="704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EJ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216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Writing - Expected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775" y="1296985"/>
            <a:ext cx="8411312" cy="50942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72800" y="325821"/>
            <a:ext cx="704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135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595313"/>
            <a:ext cx="8372475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972800" y="325821"/>
            <a:ext cx="704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346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Writing – Greater Depth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357313"/>
            <a:ext cx="103251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972800" y="325821"/>
            <a:ext cx="704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253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57188"/>
            <a:ext cx="7800975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972800" y="325821"/>
            <a:ext cx="704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454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Writing – how to help at home.</a:t>
            </a:r>
            <a:endParaRPr lang="en-GB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228882" y="1690688"/>
            <a:ext cx="10124917" cy="45040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1603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Practise and learn weekly spelling lists – make it fun! We have a new system for spellings at home.</a:t>
            </a:r>
          </a:p>
          <a:p>
            <a:pPr marL="342900" marR="0" lvl="0" indent="-1603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Encourage opportunities for writing, such as letters to family or friends, shopping lists, notes or reminders, stories or poems.</a:t>
            </a:r>
          </a:p>
          <a:p>
            <a:pPr marL="342900" marR="0" lvl="0" indent="-1603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Write together – be a good role model for writing.</a:t>
            </a:r>
          </a:p>
          <a:p>
            <a:pPr marL="342900" marR="0" lvl="0" indent="-1603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Encourage use of a dictionary to check spelling.</a:t>
            </a:r>
          </a:p>
          <a:p>
            <a:pPr marL="342900" marR="0" lvl="0" indent="-1603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Allow your child to use a computer for word processing, which will allow for editing and correcting of errors without lots of crossing out.</a:t>
            </a:r>
          </a:p>
          <a:p>
            <a:pPr marL="342900" marR="0" lvl="0" indent="-1603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Remember that good readers become good writers! Identify good writing features when reading (e.g. vocabulary, sentence structure, punctuation).</a:t>
            </a:r>
          </a:p>
          <a:p>
            <a:pPr marL="342900" marR="0" lvl="0" indent="-1603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Show your appreciation: praise and encourage, even for small successes!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72800" y="325821"/>
            <a:ext cx="704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40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Maths - Expected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752" y="1027906"/>
            <a:ext cx="8611586" cy="550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972800" y="325821"/>
            <a:ext cx="704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677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Maths – Greater Depth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663" y="1144149"/>
            <a:ext cx="9578777" cy="547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972800" y="325821"/>
            <a:ext cx="704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983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628" y="1027906"/>
            <a:ext cx="7979201" cy="50691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72800" y="325821"/>
            <a:ext cx="704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272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915"/>
          <a:stretch/>
        </p:blipFill>
        <p:spPr>
          <a:xfrm>
            <a:off x="1390917" y="1361248"/>
            <a:ext cx="3520469" cy="14244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4725" t="17158" r="14846" b="12074"/>
          <a:stretch/>
        </p:blipFill>
        <p:spPr>
          <a:xfrm>
            <a:off x="838200" y="3464416"/>
            <a:ext cx="5009882" cy="14939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2615"/>
          <a:stretch/>
        </p:blipFill>
        <p:spPr>
          <a:xfrm>
            <a:off x="6336406" y="336963"/>
            <a:ext cx="5017394" cy="19435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1605"/>
          <a:stretch/>
        </p:blipFill>
        <p:spPr>
          <a:xfrm>
            <a:off x="6825802" y="2434911"/>
            <a:ext cx="3727927" cy="29090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253951" y="152297"/>
            <a:ext cx="704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276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SATs?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The National Curriculum assessments at the end of Key Stages </a:t>
            </a:r>
            <a:r>
              <a:rPr lang="en-US" altLang="en-US" sz="3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 and 2 are </a:t>
            </a:r>
            <a:r>
              <a:rPr lang="en-US" alt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designed to give you and your child’s school information about how well your child is doing.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Key Stage 1 the level will be based on the </a:t>
            </a:r>
            <a:r>
              <a:rPr lang="en-US" altLang="en-US" sz="3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teacher's assessment</a:t>
            </a:r>
            <a:r>
              <a:rPr lang="en-US" alt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involving ongoing assessment of children’s work.  It also takes into account your child’s performance in several SATs </a:t>
            </a:r>
            <a:r>
              <a:rPr lang="en-US" altLang="en-US" sz="32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assessments.  </a:t>
            </a:r>
            <a:endParaRPr lang="en-US" altLang="en-US" sz="3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972800" y="325821"/>
            <a:ext cx="704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027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815"/>
          <a:stretch/>
        </p:blipFill>
        <p:spPr>
          <a:xfrm>
            <a:off x="2854481" y="1440287"/>
            <a:ext cx="6276975" cy="43552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72800" y="325821"/>
            <a:ext cx="704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04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41144">
            <a:off x="6446039" y="2818926"/>
            <a:ext cx="3858219" cy="3844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900" y="63641"/>
            <a:ext cx="5046400" cy="28341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49" y="1330061"/>
            <a:ext cx="5098327" cy="3135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491" y="4589709"/>
            <a:ext cx="3543300" cy="205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377446" y="141155"/>
            <a:ext cx="704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809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to Help Your Child with Maths</a:t>
            </a:r>
            <a:r>
              <a:rPr lang="en-GB" altLang="en-US" dirty="0"/>
              <a:t/>
            </a:r>
            <a:br>
              <a:rPr lang="en-GB" altLang="en-US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160338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200" kern="0" dirty="0">
                <a:latin typeface="Arial Narrow" panose="020B0606020202030204" pitchFamily="34" charset="0"/>
              </a:rPr>
              <a:t>Play times tables games.</a:t>
            </a:r>
          </a:p>
          <a:p>
            <a:pPr marL="342900" lvl="0" indent="-160338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200" kern="0" dirty="0">
                <a:latin typeface="Arial Narrow" panose="020B0606020202030204" pitchFamily="34" charset="0"/>
              </a:rPr>
              <a:t>Play mental maths games including counting in different amounts, forwards and backwards.</a:t>
            </a:r>
          </a:p>
          <a:p>
            <a:pPr marL="342900" lvl="0" indent="-160338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200" kern="0" dirty="0">
                <a:latin typeface="Arial Narrow" panose="020B0606020202030204" pitchFamily="34" charset="0"/>
              </a:rPr>
              <a:t>Encourage opportunities for telling the time.</a:t>
            </a:r>
          </a:p>
          <a:p>
            <a:pPr marL="342900" lvl="0" indent="-160338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200" kern="0" dirty="0">
                <a:latin typeface="Arial Narrow" panose="020B0606020202030204" pitchFamily="34" charset="0"/>
              </a:rPr>
              <a:t>Encourage opportunities for counting coins and money e.g. finding amounts or calculating change when shopping.</a:t>
            </a:r>
          </a:p>
          <a:p>
            <a:pPr marL="342900" lvl="0" indent="-160338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200" kern="0" dirty="0">
                <a:latin typeface="Arial Narrow" panose="020B0606020202030204" pitchFamily="34" charset="0"/>
              </a:rPr>
              <a:t>Look for numbers on street signs, car registrations and anywhere else.</a:t>
            </a:r>
          </a:p>
          <a:p>
            <a:pPr marL="342900" lvl="0" indent="-160338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200" kern="0" dirty="0">
                <a:latin typeface="Arial Narrow" panose="020B0606020202030204" pitchFamily="34" charset="0"/>
              </a:rPr>
              <a:t>Look for examples of 2D and 3D shapes around the home.</a:t>
            </a:r>
          </a:p>
          <a:p>
            <a:pPr marL="342900" lvl="0" indent="-160338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200" kern="0" dirty="0">
                <a:latin typeface="Arial Narrow" panose="020B0606020202030204" pitchFamily="34" charset="0"/>
              </a:rPr>
              <a:t>Identify, weigh or measure quantities and amounts in the kitchen or in recipes.</a:t>
            </a:r>
          </a:p>
          <a:p>
            <a:pPr marL="342900" lvl="0" indent="-160338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200" kern="0" dirty="0">
                <a:latin typeface="Arial Narrow" panose="020B0606020202030204" pitchFamily="34" charset="0"/>
              </a:rPr>
              <a:t>Play games involving numbers or logic, such as dominoes, card games, draughts or </a:t>
            </a:r>
            <a:r>
              <a:rPr lang="en-GB" sz="2200" kern="0" dirty="0" smtClean="0">
                <a:latin typeface="Arial Narrow" panose="020B0606020202030204" pitchFamily="34" charset="0"/>
              </a:rPr>
              <a:t>chess</a:t>
            </a:r>
            <a:r>
              <a:rPr lang="en-GB" dirty="0" smtClean="0"/>
              <a:t>.</a:t>
            </a:r>
          </a:p>
          <a:p>
            <a:pPr marL="342900" lvl="0" indent="-160338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200" kern="0" dirty="0" smtClean="0">
                <a:latin typeface="Arial Narrow" panose="020B0606020202030204" pitchFamily="34" charset="0"/>
              </a:rPr>
              <a:t>Encourage EXPLANATION!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325821"/>
            <a:ext cx="704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772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Science - skills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1961822"/>
            <a:ext cx="1054417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972800" y="325821"/>
            <a:ext cx="704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2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96158" y="196959"/>
            <a:ext cx="10515600" cy="1325563"/>
          </a:xfrm>
        </p:spPr>
        <p:txBody>
          <a:bodyPr/>
          <a:lstStyle/>
          <a:p>
            <a:r>
              <a:rPr lang="en-GB" dirty="0" smtClean="0"/>
              <a:t>Science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56" y="1070579"/>
            <a:ext cx="9679534" cy="536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972800" y="325821"/>
            <a:ext cx="704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480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Reporting KS1 outcomes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Children’s attainment will be measured and reported on in school performance tables.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Teacher assessments will be passed on to Year 3 so that these can be used in planning for KS2 teaching.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Written reports are given at the end of the Summer term.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72800" y="325821"/>
            <a:ext cx="704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98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How are we preparing?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971" y="1731031"/>
            <a:ext cx="11027979" cy="4764361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ongoing teacher assessment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Focused Maths learning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Focused Spelling learning – rules and strategies to remember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Focused English grammar, spelling and punctuation lessons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Guided and Independent reading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Practising previous SATs questions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Supporting the children with strategies for answering questions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Keeping up to date with all National guidance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Miss Dayton is now a moderator for the local authority working with the moderation team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972800" y="325821"/>
            <a:ext cx="704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344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How to help at home…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First and foremost, support and reassure your child that there is nothing to worry about and that they should always just try their best. Praise and encourage!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Ensure your child has the best possible attendance at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school and arrive on time!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spelling and arithmetic (e.g. times tables) are always good to practise.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Talk to your child about what they have learnt at school and what book(s) they are reading (the character, the plot, their opinion).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Make sure your child has a good sleep and healthy breakfast every morning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Parents’ evening in March is an opportunity to discuss your child’s individual progress in more detail.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972800" y="325821"/>
            <a:ext cx="704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492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Curriculum Assessment Changes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2014/15 a new national curriculum framework was introduced by the Government.</a:t>
            </a:r>
          </a:p>
          <a:p>
            <a:r>
              <a:rPr lang="en-GB" dirty="0" smtClean="0"/>
              <a:t>Children in all years at Key Stage 1 and 2 are expected to study the new national curriculum.</a:t>
            </a:r>
          </a:p>
          <a:p>
            <a:r>
              <a:rPr lang="en-GB" dirty="0" smtClean="0"/>
              <a:t>2015/2016 the KS1 (Year 2) and KS2 SATs (Year 6) reflected the new curriculum for the first time</a:t>
            </a:r>
            <a:r>
              <a:rPr lang="en-GB" dirty="0" smtClean="0"/>
              <a:t>.</a:t>
            </a:r>
          </a:p>
          <a:p>
            <a:r>
              <a:rPr lang="en-GB" dirty="0" smtClean="0"/>
              <a:t>TAFs – Teacher Assessment Frameworks.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972800" y="325821"/>
            <a:ext cx="704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104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and Reporting</a:t>
            </a:r>
            <a:r>
              <a:rPr lang="en-GB" altLang="en-US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/>
            </a:r>
            <a:br>
              <a:rPr lang="en-GB" altLang="en-US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16033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 smtClean="0">
                <a:latin typeface="Arial Narrow" panose="020B0606020202030204" pitchFamily="34" charset="0"/>
              </a:rPr>
              <a:t>Your </a:t>
            </a:r>
            <a:r>
              <a:rPr lang="en-GB" sz="2400" dirty="0">
                <a:latin typeface="Arial Narrow" panose="020B0606020202030204" pitchFamily="34" charset="0"/>
              </a:rPr>
              <a:t>child will still be taught with the highest expectations and cover all required elements of the curriculum.</a:t>
            </a:r>
          </a:p>
          <a:p>
            <a:pPr marL="342900" lvl="0" indent="-16033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>
                <a:latin typeface="Arial Narrow" panose="020B0606020202030204" pitchFamily="34" charset="0"/>
              </a:rPr>
              <a:t>The new curriculum is more rigorous and sets high expectations which all schools have had to work hard to meet since it was introduced</a:t>
            </a:r>
            <a:r>
              <a:rPr lang="en-GB" sz="2400" dirty="0" smtClean="0">
                <a:latin typeface="Arial Narrow" panose="020B0606020202030204" pitchFamily="34" charset="0"/>
              </a:rPr>
              <a:t>.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200" dirty="0">
                <a:latin typeface="Arial Narrow" panose="020B0606020202030204" pitchFamily="34" charset="0"/>
              </a:rPr>
              <a:t>At Key Stage One </a:t>
            </a:r>
            <a:r>
              <a:rPr lang="en-GB" altLang="en-US" sz="2200" b="1" u="sng" dirty="0">
                <a:latin typeface="Arial Narrow" panose="020B0606020202030204" pitchFamily="34" charset="0"/>
              </a:rPr>
              <a:t>teacher assessment </a:t>
            </a:r>
            <a:r>
              <a:rPr lang="en-GB" altLang="en-US" sz="2200" dirty="0">
                <a:latin typeface="Arial Narrow" panose="020B0606020202030204" pitchFamily="34" charset="0"/>
              </a:rPr>
              <a:t>is the most important way we assess your child.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00" dirty="0">
                <a:latin typeface="Arial Narrow" panose="020B0606020202030204" pitchFamily="34" charset="0"/>
              </a:rPr>
              <a:t>Your child has been following the new curriculum ever since the beginning of Year 1 and this is what they will be assessed on.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200" dirty="0">
                <a:latin typeface="Arial Narrow" panose="020B0606020202030204" pitchFamily="34" charset="0"/>
              </a:rPr>
              <a:t>SATs tests are used to </a:t>
            </a:r>
            <a:r>
              <a:rPr lang="en-GB" altLang="en-US" sz="2200" b="1" u="sng" dirty="0">
                <a:latin typeface="Arial Narrow" panose="020B0606020202030204" pitchFamily="34" charset="0"/>
              </a:rPr>
              <a:t>support</a:t>
            </a:r>
            <a:r>
              <a:rPr lang="en-GB" altLang="en-US" sz="2200" dirty="0">
                <a:latin typeface="Arial Narrow" panose="020B0606020202030204" pitchFamily="34" charset="0"/>
              </a:rPr>
              <a:t> our teacher assessments  and help to ensure that we are assessing consistently as a school and in line with other schools.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200" dirty="0">
                <a:latin typeface="Arial Narrow" panose="020B0606020202030204" pitchFamily="34" charset="0"/>
              </a:rPr>
              <a:t>During the Spring and Summer Terms, Year 2 teachers have been and will be attending a number of moderation sessions with other schools from </a:t>
            </a:r>
            <a:r>
              <a:rPr lang="en-GB" altLang="en-US" sz="2200" dirty="0" smtClean="0">
                <a:latin typeface="Arial Narrow" panose="020B0606020202030204" pitchFamily="34" charset="0"/>
              </a:rPr>
              <a:t>Richmond </a:t>
            </a:r>
            <a:r>
              <a:rPr lang="en-GB" altLang="en-US" sz="2200" dirty="0">
                <a:latin typeface="Arial Narrow" panose="020B0606020202030204" pitchFamily="34" charset="0"/>
              </a:rPr>
              <a:t>to ensure that our teacher judgements, particularly in writing, are consistent with other schools.   </a:t>
            </a:r>
          </a:p>
          <a:p>
            <a:pPr marL="342900" lvl="0" indent="-16033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2400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972800" y="325821"/>
            <a:ext cx="704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24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most crucial aspects of reading at the end of Key Stage 1 are: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Accuracy (decoding familiar and un familiar words correctly)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Fluency (speed and confidence)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Comprehension (drawing meaning from text)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Guided reading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Book bands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972800" y="325821"/>
            <a:ext cx="704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EJ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042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Sample reading questions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073" y="1519247"/>
            <a:ext cx="7465654" cy="47766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72800" y="325821"/>
            <a:ext cx="704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EJ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914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75" y="500062"/>
            <a:ext cx="8020050" cy="5857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00" y="325821"/>
            <a:ext cx="704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EJ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22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27906"/>
            <a:ext cx="106680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Reading - Expected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72800" y="325821"/>
            <a:ext cx="704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EJ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31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Reading – Greater Depth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2166938"/>
            <a:ext cx="106965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972800" y="325821"/>
            <a:ext cx="704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EJ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806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</TotalTime>
  <Words>1110</Words>
  <Application>Microsoft Office PowerPoint</Application>
  <PresentationFormat>Widescreen</PresentationFormat>
  <Paragraphs>115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 Narrow</vt:lpstr>
      <vt:lpstr>Arial Rounded MT Bold</vt:lpstr>
      <vt:lpstr>Calibri</vt:lpstr>
      <vt:lpstr>Calibri Light</vt:lpstr>
      <vt:lpstr>Office Theme</vt:lpstr>
      <vt:lpstr>End of Key Stage 1  Assessments</vt:lpstr>
      <vt:lpstr>What are SATs?</vt:lpstr>
      <vt:lpstr>National Curriculum Assessment Changes</vt:lpstr>
      <vt:lpstr>Assessment and Reporting </vt:lpstr>
      <vt:lpstr>Reading</vt:lpstr>
      <vt:lpstr>Sample reading questions</vt:lpstr>
      <vt:lpstr>PowerPoint Presentation</vt:lpstr>
      <vt:lpstr>PowerPoint Presentation</vt:lpstr>
      <vt:lpstr>PowerPoint Presentation</vt:lpstr>
      <vt:lpstr>How to Help Your Child with Reading</vt:lpstr>
      <vt:lpstr>Writing - Expected</vt:lpstr>
      <vt:lpstr>PowerPoint Presentation</vt:lpstr>
      <vt:lpstr>PowerPoint Presentation</vt:lpstr>
      <vt:lpstr>PowerPoint Presentation</vt:lpstr>
      <vt:lpstr>Writing – how to help at home.</vt:lpstr>
      <vt:lpstr>PowerPoint Presentation</vt:lpstr>
      <vt:lpstr>PowerPoint Presentation</vt:lpstr>
      <vt:lpstr>Maths</vt:lpstr>
      <vt:lpstr>Maths</vt:lpstr>
      <vt:lpstr>Maths</vt:lpstr>
      <vt:lpstr>Maths</vt:lpstr>
      <vt:lpstr> How to Help Your Child with Maths </vt:lpstr>
      <vt:lpstr>Science - skills</vt:lpstr>
      <vt:lpstr>Science</vt:lpstr>
      <vt:lpstr>Reporting KS1 outcomes</vt:lpstr>
      <vt:lpstr>How are we preparing?</vt:lpstr>
      <vt:lpstr>How to help at home…</vt:lpstr>
    </vt:vector>
  </TitlesOfParts>
  <Company>Hampton Infant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 of Key Stage 1  Assements</dc:title>
  <dc:creator>Teacher</dc:creator>
  <cp:lastModifiedBy>Eleanor Dayton</cp:lastModifiedBy>
  <cp:revision>15</cp:revision>
  <cp:lastPrinted>2018-03-27T07:36:12Z</cp:lastPrinted>
  <dcterms:created xsi:type="dcterms:W3CDTF">2018-02-22T21:16:04Z</dcterms:created>
  <dcterms:modified xsi:type="dcterms:W3CDTF">2019-01-30T07:47:28Z</dcterms:modified>
</cp:coreProperties>
</file>